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6" r:id="rId2"/>
    <p:sldId id="259" r:id="rId3"/>
    <p:sldId id="260" r:id="rId4"/>
    <p:sldId id="307" r:id="rId5"/>
    <p:sldId id="298" r:id="rId6"/>
    <p:sldId id="261" r:id="rId7"/>
    <p:sldId id="299" r:id="rId8"/>
    <p:sldId id="342" r:id="rId9"/>
    <p:sldId id="343" r:id="rId10"/>
    <p:sldId id="301" r:id="rId11"/>
    <p:sldId id="302" r:id="rId12"/>
    <p:sldId id="304" r:id="rId13"/>
    <p:sldId id="306" r:id="rId14"/>
    <p:sldId id="305" r:id="rId15"/>
    <p:sldId id="310" r:id="rId16"/>
    <p:sldId id="312" r:id="rId17"/>
    <p:sldId id="311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6D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4D8D4-A4C7-7669-A6E6-0DF1E1EED637}" v="9" dt="2024-05-29T02:56:25.060"/>
    <p1510:client id="{093E4DD4-9CA4-6C16-84D5-16B934C7F1C8}" v="1" dt="2024-05-29T00:18:34.767"/>
    <p1510:client id="{1B504C36-30AC-B152-40C3-8DF2FE8FB2E3}" v="240" dt="2024-05-29T02:00:51.016"/>
    <p1510:client id="{318D93E4-E3FE-7E34-4CC0-16D1D8C84381}" v="22" dt="2024-05-28T12:40:35.305"/>
    <p1510:client id="{A4A3F3A9-4E7D-4165-A067-32FBEE46ACEB}" v="353" dt="2024-05-28T13:57:57.303"/>
    <p1510:client id="{A8D7995B-96F7-2D4A-8CE0-E64E80C81C78}" v="2498" dt="2024-05-29T02:54:57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66"/>
    <p:restoredTop sz="94694"/>
  </p:normalViewPr>
  <p:slideViewPr>
    <p:cSldViewPr snapToGrid="0">
      <p:cViewPr varScale="1">
        <p:scale>
          <a:sx n="83" d="100"/>
          <a:sy n="83" d="100"/>
        </p:scale>
        <p:origin x="99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1CFD6-5ADF-7B48-80CE-572D77F05D5C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B582B-1B1A-0D4F-A7F3-DC3F81DDF8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107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それでは、グループ２の成果発表を始めます。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B582B-1B1A-0D4F-A7F3-DC3F81DDF87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570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</a:rPr>
              <a:t>まず、仕様について説明いたします。</a:t>
            </a:r>
            <a:endParaRPr lang="ja-JP">
              <a:ea typeface="游ゴシック"/>
            </a:endParaRPr>
          </a:p>
          <a:p>
            <a:endParaRPr lang="en-US" altLang="ja-JP">
              <a:latin typeface="Calibri"/>
              <a:cs typeface="Calibri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6C1A0-F9D9-4549-A71C-4EC1BD80A5FC}" type="slidenum">
              <a:rPr lang="en-US" altLang="ja-JP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358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</a:rPr>
              <a:t>このシステムのコアは「自動照明制御」ということです。</a:t>
            </a:r>
            <a:endParaRPr lang="ja-JP">
              <a:ea typeface="游ゴシック"/>
            </a:endParaRPr>
          </a:p>
          <a:p>
            <a:r>
              <a:rPr lang="ja-JP" altLang="en-US">
                <a:ea typeface="游ゴシック"/>
              </a:rPr>
              <a:t>人が寝落ちをした時、または寝ている状態から起き上がった時、心拍数には変化が見られます。この心拍数の変化を利用して、ユーザの状態を判断することが可能となっていると思います。</a:t>
            </a:r>
            <a:endParaRPr lang="ja-JP">
              <a:ea typeface="游ゴシック"/>
            </a:endParaRPr>
          </a:p>
          <a:p>
            <a:r>
              <a:rPr lang="ja-JP" altLang="en-US">
                <a:ea typeface="游ゴシック"/>
              </a:rPr>
              <a:t>私たちは </a:t>
            </a:r>
            <a:r>
              <a:rPr lang="en-US" altLang="ja-JP">
                <a:ea typeface="游ゴシック"/>
              </a:rPr>
              <a:t>Apple Watch</a:t>
            </a:r>
            <a:r>
              <a:rPr lang="ja-JP" altLang="en-US">
                <a:ea typeface="游ゴシック"/>
              </a:rPr>
              <a:t>を使ってユーザの心拍数を測っています。そして、</a:t>
            </a:r>
            <a:r>
              <a:rPr lang="en-US" altLang="ja-JP">
                <a:ea typeface="游ゴシック"/>
              </a:rPr>
              <a:t>Pulse Tracker</a:t>
            </a:r>
            <a:r>
              <a:rPr lang="ja-JP" altLang="en-US">
                <a:ea typeface="游ゴシック"/>
              </a:rPr>
              <a:t>というアプリを作り上げて、</a:t>
            </a:r>
            <a:r>
              <a:rPr lang="en-US" altLang="ja-JP">
                <a:ea typeface="游ゴシック"/>
              </a:rPr>
              <a:t>Apple</a:t>
            </a:r>
            <a:r>
              <a:rPr lang="ja-JP" altLang="en-US">
                <a:ea typeface="游ゴシック"/>
              </a:rPr>
              <a:t>のヘルスデータから心拍数の情報を取得します。</a:t>
            </a:r>
            <a:endParaRPr lang="en-US" altLang="ja-JP">
              <a:ea typeface="游ゴシック"/>
            </a:endParaRPr>
          </a:p>
          <a:p>
            <a:r>
              <a:rPr lang="ja-JP" altLang="en-US">
                <a:ea typeface="游ゴシック"/>
              </a:rPr>
              <a:t>次に、心拍数の情報をグーグルスプレッドシートに書き込んで、計算などをして、寝落ちや覚醒を検出したときレモで照明を制御します。</a:t>
            </a:r>
            <a:endParaRPr lang="ja-JP">
              <a:ea typeface="游ゴシック"/>
            </a:endParaRPr>
          </a:p>
          <a:p>
            <a:endParaRPr lang="en-US" altLang="ja-JP">
              <a:latin typeface="Calibri"/>
              <a:cs typeface="Calibri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6C1A0-F9D9-4549-A71C-4EC1BD80A5FC}" type="slidenum">
              <a:rPr lang="en-US" altLang="ja-JP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724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B582B-1B1A-0D4F-A7F3-DC3F81DDF87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84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6B09-4CCC-C84D-98F7-34AC35E5B42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66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B582B-1B1A-0D4F-A7F3-DC3F81DDF87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2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B582B-1B1A-0D4F-A7F3-DC3F81DDF87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421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94B476-5CE2-A26D-B883-5517A4AE2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E0420BE-A8EC-F1E7-AA77-286257A31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7ECAC1-CDCA-C61B-9050-DF968B89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376658-3A39-D460-F2C2-E7B40B0E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600011-0D55-3B2B-F979-9DFA4ABA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810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FCCC11-7C6E-B59E-0936-7667A6F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54163B4-66F8-2AA5-08D6-671C5E3D0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C4B948-CE02-0713-EA48-6A4F0521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A620F-83CC-74CF-0495-0A6CBF36D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082A4D-05C9-4F97-AF6F-D6AC73CE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900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3A9082F-09B0-CA91-5EB2-0DDBC6FCA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74F875-20C4-8F01-826E-43AEE1E41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87219A-1EF9-83FA-6B69-14743FDD6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D29083-74F2-ED67-516E-9CC48CBA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1C0C75-4A42-6EFB-DF38-1114A2AF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559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24000" y="2570163"/>
            <a:ext cx="9144000" cy="2387600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/>
              <a:t>発表の内容と構成が想像できる</a:t>
            </a:r>
            <a:br>
              <a:rPr kumimoji="1" lang="en-US" altLang="ja-JP"/>
            </a:br>
            <a:r>
              <a:rPr kumimoji="1" lang="ja-JP" altLang="en-US"/>
              <a:t>発表題目をここに書く．</a:t>
            </a:r>
            <a:br>
              <a:rPr kumimoji="1" lang="en-US" altLang="ja-JP"/>
            </a:br>
            <a:r>
              <a:rPr kumimoji="1" lang="ja-JP" altLang="en-US"/>
              <a:t>単語の途中で改行しない．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110163"/>
            <a:ext cx="9144000" cy="561975"/>
          </a:xfrm>
        </p:spPr>
        <p:txBody>
          <a:bodyPr>
            <a:noAutofit/>
          </a:bodyPr>
          <a:lstStyle>
            <a:lvl1pPr marL="0" indent="0" algn="l">
              <a:buNone/>
              <a:defRPr sz="36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発表者名</a:t>
            </a:r>
            <a:endParaRPr kumimoji="1" lang="en-US" altLang="ja-JP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740400"/>
            <a:ext cx="9144000" cy="469900"/>
          </a:xfrm>
        </p:spPr>
        <p:txBody>
          <a:bodyPr/>
          <a:lstStyle>
            <a:lvl1pPr marL="0" indent="0" algn="l">
              <a:buNone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/>
              <a:t>身分や所属など．関連する</a:t>
            </a:r>
            <a:r>
              <a:rPr kumimoji="1" lang="en-US" altLang="ja-JP"/>
              <a:t>SNS</a:t>
            </a:r>
            <a:r>
              <a:rPr kumimoji="1" lang="ja-JP" altLang="en-US"/>
              <a:t>アカウントなども．</a:t>
            </a:r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0" y="5029200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4"/>
          <p:cNvSpPr>
            <a:spLocks noGrp="1"/>
          </p:cNvSpPr>
          <p:nvPr>
            <p:ph type="body" sz="quarter" idx="12" hasCustomPrompt="1"/>
          </p:nvPr>
        </p:nvSpPr>
        <p:spPr>
          <a:xfrm>
            <a:off x="8420098" y="152399"/>
            <a:ext cx="3594101" cy="378541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/>
              <a:t>会議名と日程を書いておく</a:t>
            </a:r>
          </a:p>
        </p:txBody>
      </p:sp>
      <p:sp>
        <p:nvSpPr>
          <p:cNvPr id="17" name="図プレースホルダー 16"/>
          <p:cNvSpPr>
            <a:spLocks noGrp="1"/>
          </p:cNvSpPr>
          <p:nvPr>
            <p:ph type="pic" sz="quarter" idx="13" hasCustomPrompt="1"/>
          </p:nvPr>
        </p:nvSpPr>
        <p:spPr>
          <a:xfrm>
            <a:off x="1523999" y="647700"/>
            <a:ext cx="9144000" cy="18415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r>
              <a:rPr kumimoji="1" lang="ja-JP" altLang="en-US"/>
              <a:t>題目の説明の助けになる図や動画があれば載せる．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493105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0A6236-0F69-38A7-5B98-720D449C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581FBA-089E-D0DB-D337-5785FC832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0EE1E9-6F4E-EAC3-07B4-622AF6CC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05DE10-AB0F-D8EB-3322-14B1D1D8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F2F962-5145-2C56-1772-5EFBB214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67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13A074-2F04-1782-89E4-022BE87D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E0E06AD-5049-0201-2B38-08E117F06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081C15-3C8F-BEED-1F54-D4DBE138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739E1E-2954-EA25-7BB3-7EE8595A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F3A68B-A0C2-6192-6592-EFCC5A05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97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A001D8-D0EC-2623-4D04-33408D36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32F44F-10AE-2858-FF62-D47730BD2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58ECE03-C16F-56D5-7CCF-45B36AEBA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D38183-BCEF-747B-4131-F9F52680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0D05A9-D5A5-FAF8-268E-497DE83A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D15F25-7623-D108-8CC0-E8E02738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51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9C1AE-9838-6644-A932-A03AE482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E04428-BCFE-1E15-AD58-DE60D6C8F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276B561-B1C1-B76B-1325-AE143E676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EB895C-1E8F-3865-F649-6BB8DCA05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5401169-4A49-9147-6409-8324F2CFF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442F7DD-BB99-68C6-A1E1-DB592574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186DFA2-035E-5A8C-3E88-79CEDFE8C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A4CC497-7A6E-6EA8-DDA1-ADD3E0F0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5490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25D81E-6EB6-94D8-4BC2-6AFE86AF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8D8F0F4-1888-D139-8250-607749194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C8C00EE-40C0-97E2-FDD5-3095B72F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89CD81-C41F-D594-5A5E-2AD7304D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5997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BDE85D-9FFA-0F01-10C6-DF8666E91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9668D65-2549-6404-F320-D5B762EA7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4FC83B-9A8E-5F9A-E437-8FD95E18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434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76A0E3-E15F-E226-DC46-2014BDC4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8293C3-DEDC-B35F-2D64-900E66026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876C430-74BB-3136-D199-BA8B88723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F7FE01-010A-0DAC-ED88-43E61C058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7E8019-F9E0-A439-094C-EC442EDAA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8C3438D-AAD9-8A7B-256B-09CB3A0B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857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D962F1-C3D2-4AEA-E1AF-368DD95C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61C6694-336F-BF4B-ACD1-2648172DC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69ACA-682F-172E-A6D7-44BBD3623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B11B2A-4929-1A51-6AD5-B8A514E5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EA61F1-908C-CCCE-FFF7-8C09F47B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36E3C9-D43F-F052-FFCF-B905F6F5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17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45778DB-3D59-1A00-A9D2-E6B4D8828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4275261-3DB2-1489-792F-A2F11972B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E642AA-C2C6-8835-1AEA-4373757F5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927D3-C3A0-6146-8434-20E427EB46D6}" type="datetimeFigureOut">
              <a:rPr kumimoji="1" lang="ja-JP" altLang="en-US" smtClean="0"/>
              <a:t>2024/5/28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BC5A78-736B-4AF6-E5CA-CEC807CF5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E901C6-04A2-CA35-D49B-1866A89FD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09109-47B6-7A4E-B5EA-7F3E119F3F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580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42FD679A-CDD2-4005-984B-113143E13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b="1">
                <a:solidFill>
                  <a:srgbClr val="416E8A"/>
                </a:solidFill>
                <a:latin typeface="+mj-ea"/>
                <a:ea typeface="+mj-ea"/>
                <a:cs typeface="Times New Roman" panose="02020603050405020304" pitchFamily="18" charset="0"/>
              </a:rPr>
              <a:t>Group</a:t>
            </a:r>
            <a:r>
              <a:rPr lang="ja-JP" altLang="en-US" b="1">
                <a:solidFill>
                  <a:srgbClr val="416E8A"/>
                </a:solidFill>
                <a:latin typeface="+mj-ea"/>
                <a:ea typeface="+mj-ea"/>
                <a:cs typeface="Times New Roman" panose="02020603050405020304" pitchFamily="18" charset="0"/>
              </a:rPr>
              <a:t> ２</a:t>
            </a:r>
            <a:endParaRPr kumimoji="1" lang="ja-JP" altLang="en-US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B2A5E6-B11B-4CED-B03E-250BCC270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3999" y="5834184"/>
            <a:ext cx="9144000" cy="469900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800" b="1">
                <a:solidFill>
                  <a:srgbClr val="416E8A"/>
                </a:solidFill>
                <a:ea typeface="游ゴシック Light"/>
              </a:rPr>
              <a:t>久我　伊知朗、橋本　拓実、清水　翔大郎、</a:t>
            </a:r>
            <a:r>
              <a:rPr kumimoji="1" lang="en-US" altLang="ja-JP" sz="2800">
                <a:solidFill>
                  <a:srgbClr val="416E8A"/>
                </a:solidFill>
                <a:ea typeface="游ゴシック Light"/>
              </a:rPr>
              <a:t>LUO</a:t>
            </a:r>
            <a:r>
              <a:rPr kumimoji="1" lang="ja-JP" altLang="en-US" sz="2800">
                <a:solidFill>
                  <a:srgbClr val="416E8A"/>
                </a:solidFill>
                <a:ea typeface="游ゴシック Light"/>
              </a:rPr>
              <a:t> </a:t>
            </a:r>
            <a:r>
              <a:rPr kumimoji="1" lang="en-US" altLang="ja-JP" sz="2800" err="1">
                <a:solidFill>
                  <a:srgbClr val="416E8A"/>
                </a:solidFill>
                <a:ea typeface="游ゴシック Light"/>
              </a:rPr>
              <a:t>Yinqi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0F144DFB-12F4-55C3-0826-FAD951506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235200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ja-JP" altLang="en-US" sz="8100">
                <a:solidFill>
                  <a:srgbClr val="416E8A"/>
                </a:solidFill>
                <a:ea typeface="游ゴシック Light"/>
              </a:rPr>
              <a:t>成果</a:t>
            </a:r>
            <a:r>
              <a:rPr kumimoji="1" lang="ja-JP" altLang="en-US" sz="8100" b="1">
                <a:solidFill>
                  <a:srgbClr val="416E8A"/>
                </a:solidFill>
                <a:ea typeface="游ゴシック Light"/>
              </a:rPr>
              <a:t>発表</a:t>
            </a:r>
            <a:endParaRPr lang="ja-JP" altLang="en-US" sz="8100" b="1">
              <a:solidFill>
                <a:srgbClr val="416E8A"/>
              </a:solidFill>
              <a:ea typeface="游ゴシック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210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C70C26-3A19-650C-719D-92503A6D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48" y="651641"/>
            <a:ext cx="10515600" cy="2342331"/>
          </a:xfrm>
        </p:spPr>
        <p:txBody>
          <a:bodyPr>
            <a:noAutofit/>
          </a:bodyPr>
          <a:lstStyle/>
          <a:p>
            <a:r>
              <a:rPr lang="en-US" altLang="ja-JP" sz="8800" b="1">
                <a:solidFill>
                  <a:srgbClr val="416E8A"/>
                </a:solidFill>
                <a:latin typeface="游ゴシック"/>
                <a:ea typeface="游ゴシック"/>
              </a:rPr>
              <a:t>3.</a:t>
            </a:r>
            <a:br>
              <a:rPr lang="en-US" altLang="ja-JP" sz="8800" b="1">
                <a:latin typeface="+mn-ea"/>
                <a:ea typeface="+mn-ea"/>
              </a:rPr>
            </a:br>
            <a:r>
              <a:rPr lang="ja-JP" altLang="en-US" sz="8800" b="1">
                <a:solidFill>
                  <a:srgbClr val="416E8A"/>
                </a:solidFill>
                <a:latin typeface="游ゴシック"/>
                <a:ea typeface="游ゴシック"/>
              </a:rPr>
              <a:t>スケジュール管理</a:t>
            </a:r>
          </a:p>
        </p:txBody>
      </p:sp>
    </p:spTree>
    <p:extLst>
      <p:ext uri="{BB962C8B-B14F-4D97-AF65-F5344CB8AC3E}">
        <p14:creationId xmlns:p14="http://schemas.microsoft.com/office/powerpoint/2010/main" val="8583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1B2AEA-2545-F5AA-F4EE-CE16A56F0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9" y="41479"/>
            <a:ext cx="10515600" cy="1325563"/>
          </a:xfrm>
        </p:spPr>
        <p:txBody>
          <a:bodyPr/>
          <a:lstStyle/>
          <a:p>
            <a:r>
              <a:rPr lang="ja-JP" altLang="en-US">
                <a:solidFill>
                  <a:srgbClr val="416E8A"/>
                </a:solidFill>
                <a:latin typeface="+mn-ea"/>
                <a:ea typeface="+mn-ea"/>
              </a:rPr>
              <a:t>要求仕様や設計に基づいた開発</a:t>
            </a:r>
            <a:endParaRPr kumimoji="1" lang="ja-JP" altLang="en-US">
              <a:solidFill>
                <a:schemeClr val="tx2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F61D9F-0795-1378-CB1E-A88A91524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9" y="1415317"/>
            <a:ext cx="10515600" cy="507755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iOS</a:t>
            </a:r>
            <a:r>
              <a:rPr lang="ja-JP" altLang="en-US"/>
              <a:t>側</a:t>
            </a:r>
            <a:endParaRPr lang="en-US" altLang="ja-JP" dirty="0"/>
          </a:p>
          <a:p>
            <a:r>
              <a:rPr kumimoji="1" lang="en-US" altLang="ja-JP" dirty="0"/>
              <a:t>5</a:t>
            </a:r>
            <a:r>
              <a:rPr kumimoji="1" lang="ja-JP" altLang="en-US"/>
              <a:t>分ごとに</a:t>
            </a:r>
            <a:r>
              <a:rPr kumimoji="1" lang="en-US" altLang="ja-JP" dirty="0"/>
              <a:t>Apple</a:t>
            </a:r>
            <a:r>
              <a:rPr kumimoji="1" lang="ja-JP" altLang="en-US"/>
              <a:t> </a:t>
            </a:r>
            <a:r>
              <a:rPr kumimoji="1" lang="en-US" altLang="ja-JP" dirty="0"/>
              <a:t>HealthKit</a:t>
            </a:r>
            <a:r>
              <a:rPr kumimoji="1" lang="ja-JP" altLang="en-US"/>
              <a:t>から心拍数を受け取ること</a:t>
            </a:r>
            <a:endParaRPr kumimoji="1" lang="en-US" altLang="ja-JP" dirty="0"/>
          </a:p>
          <a:p>
            <a:r>
              <a:rPr lang="ja-JP" altLang="en-US"/>
              <a:t>受け取った心拍数をアプリに表示すること</a:t>
            </a:r>
            <a:endParaRPr lang="en-US" altLang="ja-JP" dirty="0"/>
          </a:p>
          <a:p>
            <a:r>
              <a:rPr kumimoji="1" lang="en-US" altLang="ja-JP" dirty="0"/>
              <a:t>5</a:t>
            </a:r>
            <a:r>
              <a:rPr kumimoji="1" lang="ja-JP" altLang="en-US"/>
              <a:t>分ごとに</a:t>
            </a:r>
            <a:r>
              <a:rPr lang="en-US" altLang="ja-JP" dirty="0"/>
              <a:t>Spread Sheet</a:t>
            </a:r>
            <a:r>
              <a:rPr lang="ja-JP" altLang="en-US"/>
              <a:t>に送信すること</a:t>
            </a:r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Remo</a:t>
            </a:r>
            <a:r>
              <a:rPr kumimoji="1" lang="ja-JP" altLang="en-US"/>
              <a:t>側</a:t>
            </a:r>
            <a:endParaRPr kumimoji="1" lang="en-US" altLang="ja-JP" dirty="0"/>
          </a:p>
          <a:p>
            <a:r>
              <a:rPr lang="ja-JP" altLang="en-US"/>
              <a:t>心拍数の平均を計算すること</a:t>
            </a:r>
            <a:endParaRPr kumimoji="1" lang="en-US" altLang="ja-JP" dirty="0"/>
          </a:p>
          <a:p>
            <a:r>
              <a:rPr kumimoji="1" lang="ja-JP" altLang="en-US"/>
              <a:t>睡眠</a:t>
            </a:r>
            <a:r>
              <a:rPr kumimoji="1" lang="en-US" altLang="ja-JP" dirty="0"/>
              <a:t>/</a:t>
            </a:r>
            <a:r>
              <a:rPr kumimoji="1" lang="ja-JP" altLang="en-US"/>
              <a:t>覚醒を検知すること</a:t>
            </a:r>
            <a:endParaRPr kumimoji="1" lang="en-US" altLang="ja-JP" dirty="0"/>
          </a:p>
          <a:p>
            <a:r>
              <a:rPr lang="en-US" altLang="ja-JP" dirty="0"/>
              <a:t>Remo3</a:t>
            </a:r>
            <a:r>
              <a:rPr lang="ja-JP" altLang="en-US"/>
              <a:t>から家電を操作すること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5" name="楕円 31">
            <a:extLst>
              <a:ext uri="{FF2B5EF4-FFF2-40B4-BE49-F238E27FC236}">
                <a16:creationId xmlns:a16="http://schemas.microsoft.com/office/drawing/2014/main" id="{452092E7-8240-B44C-A731-4F819EA3BB4B}"/>
              </a:ext>
            </a:extLst>
          </p:cNvPr>
          <p:cNvSpPr/>
          <p:nvPr/>
        </p:nvSpPr>
        <p:spPr>
          <a:xfrm>
            <a:off x="6950216" y="2914373"/>
            <a:ext cx="599419" cy="553980"/>
          </a:xfrm>
          <a:custGeom>
            <a:avLst/>
            <a:gdLst>
              <a:gd name="connsiteX0" fmla="*/ 0 w 599419"/>
              <a:gd name="connsiteY0" fmla="*/ 276990 h 553980"/>
              <a:gd name="connsiteX1" fmla="*/ 299710 w 599419"/>
              <a:gd name="connsiteY1" fmla="*/ 0 h 553980"/>
              <a:gd name="connsiteX2" fmla="*/ 599420 w 599419"/>
              <a:gd name="connsiteY2" fmla="*/ 276990 h 553980"/>
              <a:gd name="connsiteX3" fmla="*/ 299710 w 599419"/>
              <a:gd name="connsiteY3" fmla="*/ 553980 h 553980"/>
              <a:gd name="connsiteX4" fmla="*/ 0 w 599419"/>
              <a:gd name="connsiteY4" fmla="*/ 276990 h 55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419" h="553980" extrusionOk="0">
                <a:moveTo>
                  <a:pt x="0" y="276990"/>
                </a:moveTo>
                <a:cubicBezTo>
                  <a:pt x="21117" y="146685"/>
                  <a:pt x="117630" y="21465"/>
                  <a:pt x="299710" y="0"/>
                </a:cubicBezTo>
                <a:cubicBezTo>
                  <a:pt x="460099" y="-27376"/>
                  <a:pt x="587697" y="123495"/>
                  <a:pt x="599420" y="276990"/>
                </a:cubicBezTo>
                <a:cubicBezTo>
                  <a:pt x="600434" y="437695"/>
                  <a:pt x="477179" y="555320"/>
                  <a:pt x="299710" y="553980"/>
                </a:cubicBezTo>
                <a:cubicBezTo>
                  <a:pt x="135391" y="559339"/>
                  <a:pt x="27758" y="441231"/>
                  <a:pt x="0" y="276990"/>
                </a:cubicBezTo>
                <a:close/>
              </a:path>
            </a:pathLst>
          </a:custGeom>
          <a:noFill/>
          <a:ln w="762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7847870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楕円 31">
            <a:extLst>
              <a:ext uri="{FF2B5EF4-FFF2-40B4-BE49-F238E27FC236}">
                <a16:creationId xmlns:a16="http://schemas.microsoft.com/office/drawing/2014/main" id="{BC2F8F24-93F8-64F7-8991-0796AE387287}"/>
              </a:ext>
            </a:extLst>
          </p:cNvPr>
          <p:cNvSpPr/>
          <p:nvPr/>
        </p:nvSpPr>
        <p:spPr>
          <a:xfrm>
            <a:off x="9072120" y="1800299"/>
            <a:ext cx="599419" cy="553980"/>
          </a:xfrm>
          <a:custGeom>
            <a:avLst/>
            <a:gdLst>
              <a:gd name="connsiteX0" fmla="*/ 0 w 599419"/>
              <a:gd name="connsiteY0" fmla="*/ 276990 h 553980"/>
              <a:gd name="connsiteX1" fmla="*/ 299710 w 599419"/>
              <a:gd name="connsiteY1" fmla="*/ 0 h 553980"/>
              <a:gd name="connsiteX2" fmla="*/ 599420 w 599419"/>
              <a:gd name="connsiteY2" fmla="*/ 276990 h 553980"/>
              <a:gd name="connsiteX3" fmla="*/ 299710 w 599419"/>
              <a:gd name="connsiteY3" fmla="*/ 553980 h 553980"/>
              <a:gd name="connsiteX4" fmla="*/ 0 w 599419"/>
              <a:gd name="connsiteY4" fmla="*/ 276990 h 55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419" h="553980" extrusionOk="0">
                <a:moveTo>
                  <a:pt x="0" y="276990"/>
                </a:moveTo>
                <a:cubicBezTo>
                  <a:pt x="21117" y="146685"/>
                  <a:pt x="117630" y="21465"/>
                  <a:pt x="299710" y="0"/>
                </a:cubicBezTo>
                <a:cubicBezTo>
                  <a:pt x="460099" y="-27376"/>
                  <a:pt x="587697" y="123495"/>
                  <a:pt x="599420" y="276990"/>
                </a:cubicBezTo>
                <a:cubicBezTo>
                  <a:pt x="600434" y="437695"/>
                  <a:pt x="477179" y="555320"/>
                  <a:pt x="299710" y="553980"/>
                </a:cubicBezTo>
                <a:cubicBezTo>
                  <a:pt x="135391" y="559339"/>
                  <a:pt x="27758" y="441231"/>
                  <a:pt x="0" y="276990"/>
                </a:cubicBezTo>
                <a:close/>
              </a:path>
            </a:pathLst>
          </a:custGeom>
          <a:noFill/>
          <a:ln w="762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7847870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楕円 31">
            <a:extLst>
              <a:ext uri="{FF2B5EF4-FFF2-40B4-BE49-F238E27FC236}">
                <a16:creationId xmlns:a16="http://schemas.microsoft.com/office/drawing/2014/main" id="{6BE62E77-72DB-5473-9D68-42CE998B7B08}"/>
              </a:ext>
            </a:extLst>
          </p:cNvPr>
          <p:cNvSpPr/>
          <p:nvPr/>
        </p:nvSpPr>
        <p:spPr>
          <a:xfrm>
            <a:off x="5312293" y="4328045"/>
            <a:ext cx="599419" cy="553980"/>
          </a:xfrm>
          <a:custGeom>
            <a:avLst/>
            <a:gdLst>
              <a:gd name="connsiteX0" fmla="*/ 0 w 599419"/>
              <a:gd name="connsiteY0" fmla="*/ 276990 h 553980"/>
              <a:gd name="connsiteX1" fmla="*/ 299710 w 599419"/>
              <a:gd name="connsiteY1" fmla="*/ 0 h 553980"/>
              <a:gd name="connsiteX2" fmla="*/ 599420 w 599419"/>
              <a:gd name="connsiteY2" fmla="*/ 276990 h 553980"/>
              <a:gd name="connsiteX3" fmla="*/ 299710 w 599419"/>
              <a:gd name="connsiteY3" fmla="*/ 553980 h 553980"/>
              <a:gd name="connsiteX4" fmla="*/ 0 w 599419"/>
              <a:gd name="connsiteY4" fmla="*/ 276990 h 55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419" h="553980" extrusionOk="0">
                <a:moveTo>
                  <a:pt x="0" y="276990"/>
                </a:moveTo>
                <a:cubicBezTo>
                  <a:pt x="21117" y="146685"/>
                  <a:pt x="117630" y="21465"/>
                  <a:pt x="299710" y="0"/>
                </a:cubicBezTo>
                <a:cubicBezTo>
                  <a:pt x="460099" y="-27376"/>
                  <a:pt x="587697" y="123495"/>
                  <a:pt x="599420" y="276990"/>
                </a:cubicBezTo>
                <a:cubicBezTo>
                  <a:pt x="600434" y="437695"/>
                  <a:pt x="477179" y="555320"/>
                  <a:pt x="299710" y="553980"/>
                </a:cubicBezTo>
                <a:cubicBezTo>
                  <a:pt x="135391" y="559339"/>
                  <a:pt x="27758" y="441231"/>
                  <a:pt x="0" y="276990"/>
                </a:cubicBezTo>
                <a:close/>
              </a:path>
            </a:pathLst>
          </a:custGeom>
          <a:noFill/>
          <a:ln w="762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7847870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楕円 31">
            <a:extLst>
              <a:ext uri="{FF2B5EF4-FFF2-40B4-BE49-F238E27FC236}">
                <a16:creationId xmlns:a16="http://schemas.microsoft.com/office/drawing/2014/main" id="{C06C3E2F-2443-046E-F466-44178E92F7EC}"/>
              </a:ext>
            </a:extLst>
          </p:cNvPr>
          <p:cNvSpPr/>
          <p:nvPr/>
        </p:nvSpPr>
        <p:spPr>
          <a:xfrm>
            <a:off x="4654475" y="4948678"/>
            <a:ext cx="599419" cy="553980"/>
          </a:xfrm>
          <a:custGeom>
            <a:avLst/>
            <a:gdLst>
              <a:gd name="connsiteX0" fmla="*/ 0 w 599419"/>
              <a:gd name="connsiteY0" fmla="*/ 276990 h 553980"/>
              <a:gd name="connsiteX1" fmla="*/ 299710 w 599419"/>
              <a:gd name="connsiteY1" fmla="*/ 0 h 553980"/>
              <a:gd name="connsiteX2" fmla="*/ 599420 w 599419"/>
              <a:gd name="connsiteY2" fmla="*/ 276990 h 553980"/>
              <a:gd name="connsiteX3" fmla="*/ 299710 w 599419"/>
              <a:gd name="connsiteY3" fmla="*/ 553980 h 553980"/>
              <a:gd name="connsiteX4" fmla="*/ 0 w 599419"/>
              <a:gd name="connsiteY4" fmla="*/ 276990 h 55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419" h="553980" extrusionOk="0">
                <a:moveTo>
                  <a:pt x="0" y="276990"/>
                </a:moveTo>
                <a:cubicBezTo>
                  <a:pt x="21117" y="146685"/>
                  <a:pt x="117630" y="21465"/>
                  <a:pt x="299710" y="0"/>
                </a:cubicBezTo>
                <a:cubicBezTo>
                  <a:pt x="460099" y="-27376"/>
                  <a:pt x="587697" y="123495"/>
                  <a:pt x="599420" y="276990"/>
                </a:cubicBezTo>
                <a:cubicBezTo>
                  <a:pt x="600434" y="437695"/>
                  <a:pt x="477179" y="555320"/>
                  <a:pt x="299710" y="553980"/>
                </a:cubicBezTo>
                <a:cubicBezTo>
                  <a:pt x="135391" y="559339"/>
                  <a:pt x="27758" y="441231"/>
                  <a:pt x="0" y="276990"/>
                </a:cubicBezTo>
                <a:close/>
              </a:path>
            </a:pathLst>
          </a:custGeom>
          <a:noFill/>
          <a:ln w="762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7847870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31">
            <a:extLst>
              <a:ext uri="{FF2B5EF4-FFF2-40B4-BE49-F238E27FC236}">
                <a16:creationId xmlns:a16="http://schemas.microsoft.com/office/drawing/2014/main" id="{0AF32437-8EC0-E4A5-AC91-DC116F752A4C}"/>
              </a:ext>
            </a:extLst>
          </p:cNvPr>
          <p:cNvSpPr/>
          <p:nvPr/>
        </p:nvSpPr>
        <p:spPr>
          <a:xfrm>
            <a:off x="5695044" y="5410460"/>
            <a:ext cx="599419" cy="553980"/>
          </a:xfrm>
          <a:custGeom>
            <a:avLst/>
            <a:gdLst>
              <a:gd name="connsiteX0" fmla="*/ 0 w 599419"/>
              <a:gd name="connsiteY0" fmla="*/ 276990 h 553980"/>
              <a:gd name="connsiteX1" fmla="*/ 299710 w 599419"/>
              <a:gd name="connsiteY1" fmla="*/ 0 h 553980"/>
              <a:gd name="connsiteX2" fmla="*/ 599420 w 599419"/>
              <a:gd name="connsiteY2" fmla="*/ 276990 h 553980"/>
              <a:gd name="connsiteX3" fmla="*/ 299710 w 599419"/>
              <a:gd name="connsiteY3" fmla="*/ 553980 h 553980"/>
              <a:gd name="connsiteX4" fmla="*/ 0 w 599419"/>
              <a:gd name="connsiteY4" fmla="*/ 276990 h 55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419" h="553980" extrusionOk="0">
                <a:moveTo>
                  <a:pt x="0" y="276990"/>
                </a:moveTo>
                <a:cubicBezTo>
                  <a:pt x="21117" y="146685"/>
                  <a:pt x="117630" y="21465"/>
                  <a:pt x="299710" y="0"/>
                </a:cubicBezTo>
                <a:cubicBezTo>
                  <a:pt x="460099" y="-27376"/>
                  <a:pt x="587697" y="123495"/>
                  <a:pt x="599420" y="276990"/>
                </a:cubicBezTo>
                <a:cubicBezTo>
                  <a:pt x="600434" y="437695"/>
                  <a:pt x="477179" y="555320"/>
                  <a:pt x="299710" y="553980"/>
                </a:cubicBezTo>
                <a:cubicBezTo>
                  <a:pt x="135391" y="559339"/>
                  <a:pt x="27758" y="441231"/>
                  <a:pt x="0" y="276990"/>
                </a:cubicBezTo>
                <a:close/>
              </a:path>
            </a:pathLst>
          </a:custGeom>
          <a:noFill/>
          <a:ln w="762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7847870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31">
            <a:extLst>
              <a:ext uri="{FF2B5EF4-FFF2-40B4-BE49-F238E27FC236}">
                <a16:creationId xmlns:a16="http://schemas.microsoft.com/office/drawing/2014/main" id="{4A1EE0DC-24CD-6EBC-52F4-C01BFCDFE4A4}"/>
              </a:ext>
            </a:extLst>
          </p:cNvPr>
          <p:cNvSpPr/>
          <p:nvPr/>
        </p:nvSpPr>
        <p:spPr>
          <a:xfrm>
            <a:off x="7441840" y="2342250"/>
            <a:ext cx="599419" cy="553980"/>
          </a:xfrm>
          <a:custGeom>
            <a:avLst/>
            <a:gdLst>
              <a:gd name="connsiteX0" fmla="*/ 0 w 599419"/>
              <a:gd name="connsiteY0" fmla="*/ 276990 h 553980"/>
              <a:gd name="connsiteX1" fmla="*/ 299710 w 599419"/>
              <a:gd name="connsiteY1" fmla="*/ 0 h 553980"/>
              <a:gd name="connsiteX2" fmla="*/ 599420 w 599419"/>
              <a:gd name="connsiteY2" fmla="*/ 276990 h 553980"/>
              <a:gd name="connsiteX3" fmla="*/ 299710 w 599419"/>
              <a:gd name="connsiteY3" fmla="*/ 553980 h 553980"/>
              <a:gd name="connsiteX4" fmla="*/ 0 w 599419"/>
              <a:gd name="connsiteY4" fmla="*/ 276990 h 55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419" h="553980" extrusionOk="0">
                <a:moveTo>
                  <a:pt x="0" y="276990"/>
                </a:moveTo>
                <a:cubicBezTo>
                  <a:pt x="21117" y="146685"/>
                  <a:pt x="117630" y="21465"/>
                  <a:pt x="299710" y="0"/>
                </a:cubicBezTo>
                <a:cubicBezTo>
                  <a:pt x="460099" y="-27376"/>
                  <a:pt x="587697" y="123495"/>
                  <a:pt x="599420" y="276990"/>
                </a:cubicBezTo>
                <a:cubicBezTo>
                  <a:pt x="600434" y="437695"/>
                  <a:pt x="477179" y="555320"/>
                  <a:pt x="299710" y="553980"/>
                </a:cubicBezTo>
                <a:cubicBezTo>
                  <a:pt x="135391" y="559339"/>
                  <a:pt x="27758" y="441231"/>
                  <a:pt x="0" y="276990"/>
                </a:cubicBezTo>
                <a:close/>
              </a:path>
            </a:pathLst>
          </a:custGeom>
          <a:noFill/>
          <a:ln w="762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7847870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592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1B2AEA-2545-F5AA-F4EE-CE16A56F0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59" y="-123387"/>
            <a:ext cx="10515600" cy="1325563"/>
          </a:xfrm>
        </p:spPr>
        <p:txBody>
          <a:bodyPr/>
          <a:lstStyle/>
          <a:p>
            <a:r>
              <a:rPr kumimoji="1" lang="ja-JP" altLang="en-US">
                <a:solidFill>
                  <a:srgbClr val="416E8A"/>
                </a:solidFill>
                <a:latin typeface="+mn-ea"/>
                <a:ea typeface="+mn-ea"/>
              </a:rPr>
              <a:t>スケジュール管理</a:t>
            </a:r>
            <a:endParaRPr kumimoji="1" lang="ja-JP" altLang="en-US">
              <a:solidFill>
                <a:schemeClr val="tx2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F61D9F-0795-1378-CB1E-A88A91524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70" y="2227024"/>
            <a:ext cx="1322614" cy="546056"/>
          </a:xfrm>
        </p:spPr>
        <p:txBody>
          <a:bodyPr/>
          <a:lstStyle/>
          <a:p>
            <a:pPr marL="0" indent="0">
              <a:buNone/>
            </a:pPr>
            <a:r>
              <a:rPr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ja-JP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側</a:t>
            </a:r>
            <a:endParaRPr kumimoji="1" lang="ja-JP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5A7F5AA-666C-FB0C-3EFB-ABE0BC1EA14F}"/>
              </a:ext>
            </a:extLst>
          </p:cNvPr>
          <p:cNvCxnSpPr>
            <a:cxnSpLocks/>
          </p:cNvCxnSpPr>
          <p:nvPr/>
        </p:nvCxnSpPr>
        <p:spPr>
          <a:xfrm flipV="1">
            <a:off x="1623384" y="2516915"/>
            <a:ext cx="8975272" cy="3813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2300D4B-2075-226A-23C2-01F9E7D5CD10}"/>
              </a:ext>
            </a:extLst>
          </p:cNvPr>
          <p:cNvSpPr txBox="1">
            <a:spLocks/>
          </p:cNvSpPr>
          <p:nvPr/>
        </p:nvSpPr>
        <p:spPr>
          <a:xfrm>
            <a:off x="-9582" y="5162278"/>
            <a:ext cx="1662792" cy="546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</a:t>
            </a:r>
            <a:r>
              <a:rPr lang="ja-JP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側</a:t>
            </a:r>
          </a:p>
          <a:p>
            <a:pPr marL="0" indent="0">
              <a:buNone/>
            </a:pP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8047840-F8F6-62E1-8567-CBBC58D04B47}"/>
              </a:ext>
            </a:extLst>
          </p:cNvPr>
          <p:cNvCxnSpPr>
            <a:cxnSpLocks/>
          </p:cNvCxnSpPr>
          <p:nvPr/>
        </p:nvCxnSpPr>
        <p:spPr>
          <a:xfrm>
            <a:off x="2420775" y="1993772"/>
            <a:ext cx="0" cy="53285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50C2B77A-3E42-3202-1313-6AB2413A6CAC}"/>
              </a:ext>
            </a:extLst>
          </p:cNvPr>
          <p:cNvSpPr txBox="1">
            <a:spLocks/>
          </p:cNvSpPr>
          <p:nvPr/>
        </p:nvSpPr>
        <p:spPr>
          <a:xfrm>
            <a:off x="1949965" y="1242047"/>
            <a:ext cx="1088572" cy="8631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5/1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見直し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1148520A-307B-A622-E265-C31394E2B6B1}"/>
              </a:ext>
            </a:extLst>
          </p:cNvPr>
          <p:cNvSpPr txBox="1">
            <a:spLocks/>
          </p:cNvSpPr>
          <p:nvPr/>
        </p:nvSpPr>
        <p:spPr>
          <a:xfrm>
            <a:off x="3401811" y="3157149"/>
            <a:ext cx="1899473" cy="1083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5/8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Apple</a:t>
            </a: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から</a:t>
            </a:r>
            <a:endParaRPr lang="en-US" altLang="ja-JP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心拍数を受取</a:t>
            </a:r>
          </a:p>
          <a:p>
            <a:pPr marL="0" indent="0">
              <a:lnSpc>
                <a:spcPct val="70000"/>
              </a:lnSpc>
              <a:buNone/>
            </a:pPr>
            <a:endParaRPr lang="en-US" altLang="ja-JP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8DC0E999-0F22-FFC7-D658-36FD4924323A}"/>
              </a:ext>
            </a:extLst>
          </p:cNvPr>
          <p:cNvSpPr/>
          <p:nvPr/>
        </p:nvSpPr>
        <p:spPr>
          <a:xfrm>
            <a:off x="1500938" y="1996678"/>
            <a:ext cx="898054" cy="493419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41058981-6DEC-329E-2C60-5DF50255E5FA}"/>
              </a:ext>
            </a:extLst>
          </p:cNvPr>
          <p:cNvSpPr txBox="1">
            <a:spLocks/>
          </p:cNvSpPr>
          <p:nvPr/>
        </p:nvSpPr>
        <p:spPr>
          <a:xfrm>
            <a:off x="5120440" y="977096"/>
            <a:ext cx="2140390" cy="795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5/15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アプリのインターフェース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E1DEC329-2EAF-6D39-C089-1E3BC5E9352F}"/>
              </a:ext>
            </a:extLst>
          </p:cNvPr>
          <p:cNvSpPr txBox="1">
            <a:spLocks/>
          </p:cNvSpPr>
          <p:nvPr/>
        </p:nvSpPr>
        <p:spPr>
          <a:xfrm>
            <a:off x="7005040" y="3096496"/>
            <a:ext cx="2397567" cy="1083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5/22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Spread Sheet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に記録</a:t>
            </a:r>
          </a:p>
        </p:txBody>
      </p:sp>
      <p:sp>
        <p:nvSpPr>
          <p:cNvPr id="41" name="コンテンツ プレースホルダー 2">
            <a:extLst>
              <a:ext uri="{FF2B5EF4-FFF2-40B4-BE49-F238E27FC236}">
                <a16:creationId xmlns:a16="http://schemas.microsoft.com/office/drawing/2014/main" id="{B59C4AB6-409E-C236-7BFF-A80444ABD2BF}"/>
              </a:ext>
            </a:extLst>
          </p:cNvPr>
          <p:cNvSpPr txBox="1">
            <a:spLocks/>
          </p:cNvSpPr>
          <p:nvPr/>
        </p:nvSpPr>
        <p:spPr>
          <a:xfrm>
            <a:off x="8413829" y="1158939"/>
            <a:ext cx="2417284" cy="957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5/28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結合後のテスト</a:t>
            </a:r>
          </a:p>
        </p:txBody>
      </p:sp>
      <p:sp>
        <p:nvSpPr>
          <p:cNvPr id="43" name="右矢印 42">
            <a:extLst>
              <a:ext uri="{FF2B5EF4-FFF2-40B4-BE49-F238E27FC236}">
                <a16:creationId xmlns:a16="http://schemas.microsoft.com/office/drawing/2014/main" id="{D09A3058-8D12-1C94-86E9-7AD80F1802C7}"/>
              </a:ext>
            </a:extLst>
          </p:cNvPr>
          <p:cNvSpPr/>
          <p:nvPr/>
        </p:nvSpPr>
        <p:spPr>
          <a:xfrm>
            <a:off x="2398992" y="2591883"/>
            <a:ext cx="2517319" cy="493419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>
            <a:extLst>
              <a:ext uri="{FF2B5EF4-FFF2-40B4-BE49-F238E27FC236}">
                <a16:creationId xmlns:a16="http://schemas.microsoft.com/office/drawing/2014/main" id="{C25FD651-72D6-9DEF-4028-281F4D9AC93D}"/>
              </a:ext>
            </a:extLst>
          </p:cNvPr>
          <p:cNvSpPr/>
          <p:nvPr/>
        </p:nvSpPr>
        <p:spPr>
          <a:xfrm>
            <a:off x="4374827" y="2067136"/>
            <a:ext cx="1668148" cy="493419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6BE94E13-BB51-3934-C80A-06C5602E80E3}"/>
              </a:ext>
            </a:extLst>
          </p:cNvPr>
          <p:cNvCxnSpPr>
            <a:cxnSpLocks/>
          </p:cNvCxnSpPr>
          <p:nvPr/>
        </p:nvCxnSpPr>
        <p:spPr>
          <a:xfrm>
            <a:off x="4138004" y="2535982"/>
            <a:ext cx="0" cy="53285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B7940BC-E740-DFAB-E09E-4B943A1A47DA}"/>
              </a:ext>
            </a:extLst>
          </p:cNvPr>
          <p:cNvCxnSpPr>
            <a:cxnSpLocks/>
          </p:cNvCxnSpPr>
          <p:nvPr/>
        </p:nvCxnSpPr>
        <p:spPr>
          <a:xfrm>
            <a:off x="7760204" y="2525681"/>
            <a:ext cx="0" cy="53285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C61EE153-6D17-CA06-65EE-CABE0276E3DB}"/>
              </a:ext>
            </a:extLst>
          </p:cNvPr>
          <p:cNvCxnSpPr>
            <a:cxnSpLocks/>
          </p:cNvCxnSpPr>
          <p:nvPr/>
        </p:nvCxnSpPr>
        <p:spPr>
          <a:xfrm>
            <a:off x="6051168" y="2003126"/>
            <a:ext cx="0" cy="53285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B32995FC-1A4D-7F21-BD13-0615AE4C5771}"/>
              </a:ext>
            </a:extLst>
          </p:cNvPr>
          <p:cNvCxnSpPr>
            <a:cxnSpLocks/>
          </p:cNvCxnSpPr>
          <p:nvPr/>
        </p:nvCxnSpPr>
        <p:spPr>
          <a:xfrm>
            <a:off x="9202561" y="1976959"/>
            <a:ext cx="0" cy="53285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8085BDF8-7F8D-9538-F08D-3C3E6681A5D4}"/>
              </a:ext>
            </a:extLst>
          </p:cNvPr>
          <p:cNvCxnSpPr>
            <a:cxnSpLocks/>
          </p:cNvCxnSpPr>
          <p:nvPr/>
        </p:nvCxnSpPr>
        <p:spPr>
          <a:xfrm flipV="1">
            <a:off x="1702999" y="5339110"/>
            <a:ext cx="8975272" cy="3813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コンテンツ プレースホルダー 2">
            <a:extLst>
              <a:ext uri="{FF2B5EF4-FFF2-40B4-BE49-F238E27FC236}">
                <a16:creationId xmlns:a16="http://schemas.microsoft.com/office/drawing/2014/main" id="{60EADD99-7BB6-9678-9DA2-BEBAF6E1B393}"/>
              </a:ext>
            </a:extLst>
          </p:cNvPr>
          <p:cNvSpPr txBox="1">
            <a:spLocks/>
          </p:cNvSpPr>
          <p:nvPr/>
        </p:nvSpPr>
        <p:spPr>
          <a:xfrm>
            <a:off x="1928906" y="4141145"/>
            <a:ext cx="1088572" cy="8631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5/1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見直し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63" name="右矢印 62">
            <a:extLst>
              <a:ext uri="{FF2B5EF4-FFF2-40B4-BE49-F238E27FC236}">
                <a16:creationId xmlns:a16="http://schemas.microsoft.com/office/drawing/2014/main" id="{5DC0F0CF-D9F5-F71C-7021-E606A3D088FB}"/>
              </a:ext>
            </a:extLst>
          </p:cNvPr>
          <p:cNvSpPr/>
          <p:nvPr/>
        </p:nvSpPr>
        <p:spPr>
          <a:xfrm>
            <a:off x="1613141" y="4874398"/>
            <a:ext cx="898054" cy="493419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コンテンツ プレースホルダー 2">
            <a:extLst>
              <a:ext uri="{FF2B5EF4-FFF2-40B4-BE49-F238E27FC236}">
                <a16:creationId xmlns:a16="http://schemas.microsoft.com/office/drawing/2014/main" id="{C1D89D0C-C58F-03C7-C5B9-4F01E40AA823}"/>
              </a:ext>
            </a:extLst>
          </p:cNvPr>
          <p:cNvSpPr txBox="1">
            <a:spLocks/>
          </p:cNvSpPr>
          <p:nvPr/>
        </p:nvSpPr>
        <p:spPr>
          <a:xfrm>
            <a:off x="5301284" y="4160916"/>
            <a:ext cx="2971767" cy="493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5/15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テスト</a:t>
            </a:r>
            <a:endParaRPr lang="en-US" altLang="ja-JP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コンテンツ プレースホルダー 2">
            <a:extLst>
              <a:ext uri="{FF2B5EF4-FFF2-40B4-BE49-F238E27FC236}">
                <a16:creationId xmlns:a16="http://schemas.microsoft.com/office/drawing/2014/main" id="{330B1E50-03E8-C9CB-7AC0-81A0C706F29A}"/>
              </a:ext>
            </a:extLst>
          </p:cNvPr>
          <p:cNvSpPr txBox="1">
            <a:spLocks/>
          </p:cNvSpPr>
          <p:nvPr/>
        </p:nvSpPr>
        <p:spPr>
          <a:xfrm>
            <a:off x="7005040" y="6037385"/>
            <a:ext cx="3241492" cy="820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5/22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発表資料作成</a:t>
            </a:r>
            <a:endParaRPr lang="en-US" altLang="ja-JP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右矢印 65">
            <a:extLst>
              <a:ext uri="{FF2B5EF4-FFF2-40B4-BE49-F238E27FC236}">
                <a16:creationId xmlns:a16="http://schemas.microsoft.com/office/drawing/2014/main" id="{39598EAB-B68A-C6B6-528C-CC66773F1D0D}"/>
              </a:ext>
            </a:extLst>
          </p:cNvPr>
          <p:cNvSpPr/>
          <p:nvPr/>
        </p:nvSpPr>
        <p:spPr>
          <a:xfrm>
            <a:off x="2488790" y="5369596"/>
            <a:ext cx="2427519" cy="493419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右矢印 66">
            <a:extLst>
              <a:ext uri="{FF2B5EF4-FFF2-40B4-BE49-F238E27FC236}">
                <a16:creationId xmlns:a16="http://schemas.microsoft.com/office/drawing/2014/main" id="{A1EB6F29-A9B4-52FE-15F6-E237295677B5}"/>
              </a:ext>
            </a:extLst>
          </p:cNvPr>
          <p:cNvSpPr/>
          <p:nvPr/>
        </p:nvSpPr>
        <p:spPr>
          <a:xfrm>
            <a:off x="4916309" y="4797292"/>
            <a:ext cx="3657256" cy="493419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768C50C7-016B-A70C-B24D-1948926E6D46}"/>
              </a:ext>
            </a:extLst>
          </p:cNvPr>
          <p:cNvCxnSpPr>
            <a:cxnSpLocks/>
          </p:cNvCxnSpPr>
          <p:nvPr/>
        </p:nvCxnSpPr>
        <p:spPr>
          <a:xfrm>
            <a:off x="4154948" y="5339110"/>
            <a:ext cx="0" cy="53285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EE8003C7-25D4-B83C-BC36-DED62C2E51D4}"/>
              </a:ext>
            </a:extLst>
          </p:cNvPr>
          <p:cNvCxnSpPr>
            <a:cxnSpLocks/>
          </p:cNvCxnSpPr>
          <p:nvPr/>
        </p:nvCxnSpPr>
        <p:spPr>
          <a:xfrm>
            <a:off x="7760204" y="5330159"/>
            <a:ext cx="0" cy="53285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A3FE5533-F1AB-DED2-6F7A-34F5A0AA1312}"/>
              </a:ext>
            </a:extLst>
          </p:cNvPr>
          <p:cNvCxnSpPr>
            <a:cxnSpLocks/>
          </p:cNvCxnSpPr>
          <p:nvPr/>
        </p:nvCxnSpPr>
        <p:spPr>
          <a:xfrm>
            <a:off x="6059919" y="4806254"/>
            <a:ext cx="0" cy="53285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6B740CA2-3FCE-0E79-1C4E-6B1FBAE7C026}"/>
              </a:ext>
            </a:extLst>
          </p:cNvPr>
          <p:cNvCxnSpPr>
            <a:cxnSpLocks/>
          </p:cNvCxnSpPr>
          <p:nvPr/>
        </p:nvCxnSpPr>
        <p:spPr>
          <a:xfrm>
            <a:off x="2497604" y="4857509"/>
            <a:ext cx="0" cy="53285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コンテンツ プレースホルダー 2">
            <a:extLst>
              <a:ext uri="{FF2B5EF4-FFF2-40B4-BE49-F238E27FC236}">
                <a16:creationId xmlns:a16="http://schemas.microsoft.com/office/drawing/2014/main" id="{5FA5A30E-6B64-B627-94AE-9F4EFA55E6C2}"/>
              </a:ext>
            </a:extLst>
          </p:cNvPr>
          <p:cNvSpPr txBox="1">
            <a:spLocks/>
          </p:cNvSpPr>
          <p:nvPr/>
        </p:nvSpPr>
        <p:spPr>
          <a:xfrm>
            <a:off x="3418226" y="5928478"/>
            <a:ext cx="2192486" cy="7748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</a:t>
            </a:r>
            <a:r>
              <a:rPr lang="ja-JP" altLang="en-US" sz="2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　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5/8</a:t>
            </a:r>
            <a:r>
              <a:rPr lang="ja-JP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endParaRPr lang="en-US" altLang="ja-JP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2200" dirty="0"/>
              <a:t>システムを作成</a:t>
            </a:r>
            <a:endParaRPr lang="en-US" altLang="ja-JP" sz="2200" dirty="0"/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AF9280C-3F3B-ABF5-871D-E6ADDD137CF4}"/>
              </a:ext>
            </a:extLst>
          </p:cNvPr>
          <p:cNvCxnSpPr>
            <a:cxnSpLocks/>
          </p:cNvCxnSpPr>
          <p:nvPr/>
        </p:nvCxnSpPr>
        <p:spPr>
          <a:xfrm>
            <a:off x="9202561" y="4797303"/>
            <a:ext cx="0" cy="53285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右矢印 74">
            <a:extLst>
              <a:ext uri="{FF2B5EF4-FFF2-40B4-BE49-F238E27FC236}">
                <a16:creationId xmlns:a16="http://schemas.microsoft.com/office/drawing/2014/main" id="{B7099CB1-76D0-D314-3EAE-B4BE14930DCC}"/>
              </a:ext>
            </a:extLst>
          </p:cNvPr>
          <p:cNvSpPr/>
          <p:nvPr/>
        </p:nvSpPr>
        <p:spPr>
          <a:xfrm>
            <a:off x="6096000" y="5386196"/>
            <a:ext cx="3106561" cy="493419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コンテンツ プレースホルダー 2">
            <a:extLst>
              <a:ext uri="{FF2B5EF4-FFF2-40B4-BE49-F238E27FC236}">
                <a16:creationId xmlns:a16="http://schemas.microsoft.com/office/drawing/2014/main" id="{208E63C8-BFC0-F1F3-0DC1-82ED09F34F04}"/>
              </a:ext>
            </a:extLst>
          </p:cNvPr>
          <p:cNvSpPr txBox="1">
            <a:spLocks/>
          </p:cNvSpPr>
          <p:nvPr/>
        </p:nvSpPr>
        <p:spPr>
          <a:xfrm>
            <a:off x="8573565" y="4368339"/>
            <a:ext cx="2417284" cy="957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5/28</a:t>
            </a:r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7ABABF16-15B2-A0BE-856C-8E0C017AFCF0}"/>
              </a:ext>
            </a:extLst>
          </p:cNvPr>
          <p:cNvSpPr/>
          <p:nvPr/>
        </p:nvSpPr>
        <p:spPr>
          <a:xfrm>
            <a:off x="6092056" y="2554678"/>
            <a:ext cx="2517319" cy="493419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6368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C70C26-3A19-650C-719D-92503A6D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48" y="651641"/>
            <a:ext cx="10515600" cy="2342331"/>
          </a:xfrm>
        </p:spPr>
        <p:txBody>
          <a:bodyPr>
            <a:noAutofit/>
          </a:bodyPr>
          <a:lstStyle/>
          <a:p>
            <a:r>
              <a:rPr lang="en-US" altLang="ja-JP" sz="8800" b="1">
                <a:solidFill>
                  <a:srgbClr val="416E8A"/>
                </a:solidFill>
                <a:latin typeface="游ゴシック"/>
                <a:ea typeface="游ゴシック"/>
              </a:rPr>
              <a:t>4.</a:t>
            </a:r>
            <a:br>
              <a:rPr lang="en-US" altLang="ja-JP" sz="8800" b="1">
                <a:latin typeface="+mn-ea"/>
                <a:ea typeface="+mn-ea"/>
              </a:rPr>
            </a:br>
            <a:r>
              <a:rPr lang="ja-JP" altLang="en-US" sz="8800" b="1">
                <a:solidFill>
                  <a:srgbClr val="416E8A"/>
                </a:solidFill>
                <a:latin typeface="游ゴシック"/>
                <a:ea typeface="游ゴシック"/>
              </a:rPr>
              <a:t>感想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89BCC17-8E8B-408D-F3AD-C37946D8F89F}"/>
              </a:ext>
            </a:extLst>
          </p:cNvPr>
          <p:cNvSpPr txBox="1"/>
          <p:nvPr/>
        </p:nvSpPr>
        <p:spPr>
          <a:xfrm>
            <a:off x="633248" y="3299066"/>
            <a:ext cx="1113864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ea typeface="游ゴシック"/>
              </a:rPr>
              <a:t>・スケジュールからのズレは発生したが、最終的には完成できた。</a:t>
            </a:r>
            <a:endParaRPr lang="ja-JP" altLang="en-US" sz="3600" dirty="0">
              <a:ea typeface="游ゴシック"/>
            </a:endParaRPr>
          </a:p>
          <a:p>
            <a:r>
              <a:rPr lang="ja-JP" altLang="en-US" sz="3600">
                <a:ea typeface="游ゴシック"/>
              </a:rPr>
              <a:t>・アプリ作成側とRemo側での連携が難しかった</a:t>
            </a:r>
            <a:endParaRPr lang="ja-JP" altLang="en-US" sz="3600" dirty="0">
              <a:ea typeface="游ゴシック"/>
            </a:endParaRPr>
          </a:p>
          <a:p>
            <a:r>
              <a:rPr lang="ja-JP" altLang="en-US" sz="3600">
                <a:ea typeface="游ゴシック"/>
              </a:rPr>
              <a:t>・アップルウォッチを使った、全体のテストをするのが難しく、期間内にできなかった。</a:t>
            </a:r>
            <a:endParaRPr lang="ja-JP" altLang="en-US" sz="3600" dirty="0">
              <a:ea typeface="游ゴシック"/>
            </a:endParaRPr>
          </a:p>
          <a:p>
            <a:endParaRPr lang="ja-JP" altLang="en-US" sz="3600" dirty="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1856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C70C26-3A19-650C-719D-92503A6D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47" y="651641"/>
            <a:ext cx="11493185" cy="2777359"/>
          </a:xfrm>
        </p:spPr>
        <p:txBody>
          <a:bodyPr>
            <a:noAutofit/>
          </a:bodyPr>
          <a:lstStyle/>
          <a:p>
            <a:r>
              <a:rPr lang="en-US" altLang="ja-JP" sz="8800" b="1">
                <a:solidFill>
                  <a:srgbClr val="416E8A"/>
                </a:solidFill>
                <a:latin typeface="游ゴシック"/>
                <a:ea typeface="游ゴシック"/>
              </a:rPr>
              <a:t>5.</a:t>
            </a:r>
            <a:br>
              <a:rPr lang="en-US" altLang="ja-JP" sz="8800" b="1">
                <a:latin typeface="+mn-ea"/>
                <a:ea typeface="+mn-ea"/>
              </a:rPr>
            </a:br>
            <a:r>
              <a:rPr lang="ja-JP" altLang="en-US" sz="8800" b="1">
                <a:solidFill>
                  <a:srgbClr val="416E8A"/>
                </a:solidFill>
                <a:latin typeface="游ゴシック"/>
                <a:ea typeface="游ゴシック"/>
              </a:rPr>
              <a:t>デモンストレーション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283779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38427284.595641">
            <a:hlinkClick r:id="" action="ppaction://media"/>
            <a:extLst>
              <a:ext uri="{FF2B5EF4-FFF2-40B4-BE49-F238E27FC236}">
                <a16:creationId xmlns:a16="http://schemas.microsoft.com/office/drawing/2014/main" id="{4349782D-415E-C918-D7B0-373BB8FFA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2329" y="2242"/>
            <a:ext cx="3165753" cy="684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9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アプリケーション&#10;&#10;説明は自動で生成されたものです">
            <a:extLst>
              <a:ext uri="{FF2B5EF4-FFF2-40B4-BE49-F238E27FC236}">
                <a16:creationId xmlns:a16="http://schemas.microsoft.com/office/drawing/2014/main" id="{52BE33D0-EAA1-2DB4-BF87-C6F21F4A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32" y="-6100"/>
            <a:ext cx="3179634" cy="6849034"/>
          </a:xfrm>
          <a:prstGeom prst="rect">
            <a:avLst/>
          </a:prstGeom>
        </p:spPr>
      </p:pic>
      <p:pic>
        <p:nvPicPr>
          <p:cNvPr id="3" name="図 2" descr="グラフィカル ユーザー インターフェイス, テキスト, アプリケーション&#10;&#10;説明は自動で生成されたものです">
            <a:extLst>
              <a:ext uri="{FF2B5EF4-FFF2-40B4-BE49-F238E27FC236}">
                <a16:creationId xmlns:a16="http://schemas.microsoft.com/office/drawing/2014/main" id="{FFBAED7C-C041-03A2-6AF1-317FEB7B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17" y="-4233"/>
            <a:ext cx="3161582" cy="68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52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moデモ">
            <a:hlinkClick r:id="" action="ppaction://media"/>
            <a:extLst>
              <a:ext uri="{FF2B5EF4-FFF2-40B4-BE49-F238E27FC236}">
                <a16:creationId xmlns:a16="http://schemas.microsoft.com/office/drawing/2014/main" id="{1A34E096-F07D-E8BE-2476-40AC242A1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41" y="2242"/>
            <a:ext cx="12196482" cy="68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3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DB19DF-FC4E-E768-07ED-06B36E55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272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8800" b="1">
                <a:solidFill>
                  <a:srgbClr val="416E8A"/>
                </a:solidFill>
                <a:ea typeface="游ゴシック Light"/>
              </a:rPr>
              <a:t>1.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1ACA09-1572-FBD8-2EA6-1934404D8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037"/>
            <a:ext cx="6100483" cy="120248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8800" b="1">
                <a:solidFill>
                  <a:srgbClr val="416E8A"/>
                </a:solidFill>
                <a:ea typeface="游ゴシック"/>
              </a:rPr>
              <a:t>仕様</a:t>
            </a:r>
          </a:p>
        </p:txBody>
      </p:sp>
    </p:spTree>
    <p:extLst>
      <p:ext uri="{BB962C8B-B14F-4D97-AF65-F5344CB8AC3E}">
        <p14:creationId xmlns:p14="http://schemas.microsoft.com/office/powerpoint/2010/main" val="11692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CE7718-C09A-3ECC-B8D5-150C84167A49}"/>
              </a:ext>
            </a:extLst>
          </p:cNvPr>
          <p:cNvSpPr txBox="1"/>
          <p:nvPr/>
        </p:nvSpPr>
        <p:spPr>
          <a:xfrm>
            <a:off x="201705" y="1955426"/>
            <a:ext cx="113627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ea typeface="游ゴシック"/>
              </a:rPr>
              <a:t>・ユーザーの心拍数に応じて自動で照明を稼働、操作</a:t>
            </a:r>
            <a:endParaRPr lang="ja-JP" altLang="en-US" sz="36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9D665B-D661-05EA-3E2A-A058C6988BD3}"/>
              </a:ext>
            </a:extLst>
          </p:cNvPr>
          <p:cNvSpPr txBox="1"/>
          <p:nvPr/>
        </p:nvSpPr>
        <p:spPr>
          <a:xfrm>
            <a:off x="678713" y="525187"/>
            <a:ext cx="93457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5400" b="1">
                <a:solidFill>
                  <a:srgbClr val="416E8A"/>
                </a:solidFill>
                <a:ea typeface="游ゴシック"/>
              </a:rPr>
              <a:t>概要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EB3AF1-AF99-A124-721F-1F7875804787}"/>
              </a:ext>
            </a:extLst>
          </p:cNvPr>
          <p:cNvSpPr txBox="1"/>
          <p:nvPr/>
        </p:nvSpPr>
        <p:spPr>
          <a:xfrm>
            <a:off x="6181454" y="5098696"/>
            <a:ext cx="24713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2000">
                <a:ea typeface="游ゴシック"/>
              </a:rPr>
              <a:t>Nature Remo</a:t>
            </a:r>
            <a:endParaRPr lang="ja-JP" altLang="en-US" sz="2000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C02D394-E812-FC1B-C601-B283F490112B}"/>
              </a:ext>
            </a:extLst>
          </p:cNvPr>
          <p:cNvGrpSpPr/>
          <p:nvPr/>
        </p:nvGrpSpPr>
        <p:grpSpPr>
          <a:xfrm>
            <a:off x="2262037" y="3749738"/>
            <a:ext cx="1587498" cy="954107"/>
            <a:chOff x="2251808" y="3809999"/>
            <a:chExt cx="1587498" cy="954107"/>
          </a:xfrm>
        </p:grpSpPr>
        <p:sp>
          <p:nvSpPr>
            <p:cNvPr id="13" name="吹き出し: 四角形 12">
              <a:extLst>
                <a:ext uri="{FF2B5EF4-FFF2-40B4-BE49-F238E27FC236}">
                  <a16:creationId xmlns:a16="http://schemas.microsoft.com/office/drawing/2014/main" id="{9DAD417A-F985-1EE6-7A90-D87B4EA202DB}"/>
                </a:ext>
              </a:extLst>
            </p:cNvPr>
            <p:cNvSpPr/>
            <p:nvPr/>
          </p:nvSpPr>
          <p:spPr>
            <a:xfrm rot="5400000">
              <a:off x="2588846" y="3497384"/>
              <a:ext cx="918306" cy="1582614"/>
            </a:xfrm>
            <a:prstGeom prst="wedgeRectCallou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1BFE4921-1553-3CF2-12D0-130333DE85DB}"/>
                </a:ext>
              </a:extLst>
            </p:cNvPr>
            <p:cNvSpPr txBox="1"/>
            <p:nvPr/>
          </p:nvSpPr>
          <p:spPr>
            <a:xfrm>
              <a:off x="2251808" y="3809999"/>
              <a:ext cx="151423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ja-JP" altLang="en-US" sz="2800">
                  <a:ea typeface="游ゴシック"/>
                </a:rPr>
                <a:t>心拍数　</a:t>
              </a:r>
              <a:endParaRPr lang="ja-JP"/>
            </a:p>
            <a:p>
              <a:pPr algn="ctr"/>
              <a:r>
                <a:rPr lang="ja-JP" altLang="en-US" sz="2800">
                  <a:ea typeface="游ゴシック"/>
                </a:rPr>
                <a:t>６５</a:t>
              </a:r>
              <a:endParaRPr lang="ja-JP"/>
            </a:p>
          </p:txBody>
        </p:sp>
      </p:grpSp>
      <p:pic>
        <p:nvPicPr>
          <p:cNvPr id="21" name="図 20" descr="絵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EBEE296F-E35A-CF72-95A5-78B1565C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5" y="3049364"/>
            <a:ext cx="2069123" cy="2348368"/>
          </a:xfrm>
          <a:prstGeom prst="rect">
            <a:avLst/>
          </a:prstGeom>
        </p:spPr>
      </p:pic>
      <p:pic>
        <p:nvPicPr>
          <p:cNvPr id="22" name="図 21" descr="テーブル, 座る, 皿 が含まれている画像&#10;&#10;説明は自動で生成されたものです">
            <a:extLst>
              <a:ext uri="{FF2B5EF4-FFF2-40B4-BE49-F238E27FC236}">
                <a16:creationId xmlns:a16="http://schemas.microsoft.com/office/drawing/2014/main" id="{1825D81E-1D73-ADB2-AB38-7A9200BFB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413" y="3326001"/>
            <a:ext cx="2743200" cy="2156120"/>
          </a:xfrm>
          <a:prstGeom prst="rect">
            <a:avLst/>
          </a:prstGeom>
        </p:spPr>
      </p:pic>
      <p:sp>
        <p:nvSpPr>
          <p:cNvPr id="23" name="矢印: 右 22">
            <a:extLst>
              <a:ext uri="{FF2B5EF4-FFF2-40B4-BE49-F238E27FC236}">
                <a16:creationId xmlns:a16="http://schemas.microsoft.com/office/drawing/2014/main" id="{B5B0B5ED-DBED-38E0-6E90-28E7968C3024}"/>
              </a:ext>
            </a:extLst>
          </p:cNvPr>
          <p:cNvSpPr/>
          <p:nvPr/>
        </p:nvSpPr>
        <p:spPr>
          <a:xfrm>
            <a:off x="3937459" y="3974432"/>
            <a:ext cx="498230" cy="498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C47EED5E-3A07-740C-B1DF-149002851039}"/>
              </a:ext>
            </a:extLst>
          </p:cNvPr>
          <p:cNvSpPr/>
          <p:nvPr/>
        </p:nvSpPr>
        <p:spPr>
          <a:xfrm>
            <a:off x="6053544" y="3984203"/>
            <a:ext cx="498230" cy="498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9C1D6A22-8CFD-A5E4-06A3-D3B99F038D76}"/>
              </a:ext>
            </a:extLst>
          </p:cNvPr>
          <p:cNvSpPr/>
          <p:nvPr/>
        </p:nvSpPr>
        <p:spPr>
          <a:xfrm>
            <a:off x="8007390" y="3974433"/>
            <a:ext cx="498230" cy="498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0" name="図 9" descr="黒いバックグラウンドの前に立っている&#10;&#10;低い精度で自動的に生成された説明">
            <a:extLst>
              <a:ext uri="{FF2B5EF4-FFF2-40B4-BE49-F238E27FC236}">
                <a16:creationId xmlns:a16="http://schemas.microsoft.com/office/drawing/2014/main" id="{B64DFF2A-87AD-0BCD-F4B8-316764BC5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459" y="3470547"/>
            <a:ext cx="3410474" cy="1694512"/>
          </a:xfrm>
          <a:prstGeom prst="rect">
            <a:avLst/>
          </a:prstGeom>
        </p:spPr>
      </p:pic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F9AF5953-C1AA-7A39-6BC9-975602455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416" y="2940124"/>
            <a:ext cx="2755358" cy="2755358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64F2B5A-AF26-D3FE-09A0-C9DE0B8FCF7A}"/>
              </a:ext>
            </a:extLst>
          </p:cNvPr>
          <p:cNvSpPr txBox="1"/>
          <p:nvPr/>
        </p:nvSpPr>
        <p:spPr>
          <a:xfrm>
            <a:off x="3984752" y="5082011"/>
            <a:ext cx="24713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2000"/>
              <a:t>Pulse</a:t>
            </a:r>
            <a:r>
              <a:rPr lang="zh-CN" altLang="en-US" sz="2000"/>
              <a:t> </a:t>
            </a:r>
            <a:r>
              <a:rPr lang="en-US" altLang="zh-CN" sz="2000"/>
              <a:t>Tracker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4148811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582AD-52F5-1766-056B-507126F3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7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b="1">
                <a:solidFill>
                  <a:srgbClr val="416E8A"/>
                </a:solidFill>
                <a:latin typeface="+mn-ea"/>
                <a:ea typeface="+mn-ea"/>
              </a:rPr>
              <a:t>仕様</a:t>
            </a:r>
            <a:endParaRPr lang="ja-JP" altLang="en-US" sz="5400" b="1">
              <a:solidFill>
                <a:srgbClr val="416E8A"/>
              </a:solidFill>
              <a:latin typeface="+mn-ea"/>
              <a:ea typeface="+mn-ea"/>
            </a:endParaRP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AB75C39-3734-5AA7-AFA0-1D5DA3679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914" y="1690688"/>
            <a:ext cx="11538172" cy="461313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游ゴシック"/>
                <a:ea typeface="游ゴシック"/>
                <a:cs typeface="Arial"/>
              </a:rPr>
              <a:t>ユーザは、</a:t>
            </a:r>
            <a:r>
              <a:rPr lang="en-US" altLang="ja-JP" dirty="0">
                <a:latin typeface="游ゴシック"/>
                <a:ea typeface="游ゴシック"/>
                <a:cs typeface="Arial"/>
              </a:rPr>
              <a:t>5</a:t>
            </a:r>
            <a:r>
              <a:rPr lang="ja-JP" altLang="en-US">
                <a:latin typeface="游ゴシック"/>
                <a:ea typeface="游ゴシック"/>
                <a:cs typeface="Arial"/>
              </a:rPr>
              <a:t>分ごとに記録される心拍数を</a:t>
            </a:r>
            <a:r>
              <a:rPr lang="ja-JP" altLang="en-US">
                <a:solidFill>
                  <a:srgbClr val="3F6D89"/>
                </a:solidFill>
                <a:latin typeface="游ゴシック"/>
                <a:ea typeface="游ゴシック"/>
                <a:cs typeface="Arial"/>
              </a:rPr>
              <a:t>ア</a:t>
            </a:r>
            <a:r>
              <a:rPr lang="ja-JP" altLang="en-US">
                <a:solidFill>
                  <a:srgbClr val="416E8A"/>
                </a:solidFill>
                <a:latin typeface="游ゴシック"/>
                <a:ea typeface="游ゴシック"/>
                <a:cs typeface="Arial"/>
              </a:rPr>
              <a:t>プリ</a:t>
            </a:r>
            <a:r>
              <a:rPr lang="ja-JP" altLang="en-US">
                <a:latin typeface="游ゴシック"/>
                <a:ea typeface="游ゴシック"/>
                <a:cs typeface="Arial"/>
              </a:rPr>
              <a:t>および</a:t>
            </a:r>
            <a:r>
              <a:rPr lang="ja-JP" altLang="en-US">
                <a:solidFill>
                  <a:srgbClr val="416E8A"/>
                </a:solidFill>
                <a:latin typeface="游ゴシック"/>
                <a:ea typeface="游ゴシック"/>
                <a:cs typeface="Arial"/>
              </a:rPr>
              <a:t>スプレッドシート</a:t>
            </a:r>
            <a:r>
              <a:rPr lang="ja-JP" altLang="en-US">
                <a:latin typeface="游ゴシック"/>
                <a:ea typeface="游ゴシック"/>
                <a:cs typeface="Arial"/>
              </a:rPr>
              <a:t>から確認できること</a:t>
            </a:r>
            <a:endParaRPr lang="en-US" altLang="ja-JP" dirty="0">
              <a:latin typeface="游ゴシック"/>
              <a:ea typeface="游ゴシック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ja-JP" altLang="en-US" b="0" i="0">
                <a:effectLst/>
                <a:latin typeface="Söhne"/>
              </a:rPr>
              <a:t>ユーザが寝落ちしたとき、照明などの家電が</a:t>
            </a:r>
            <a:r>
              <a:rPr lang="ja-JP" altLang="en-US" b="0" i="0">
                <a:solidFill>
                  <a:srgbClr val="416E8A"/>
                </a:solidFill>
                <a:effectLst/>
                <a:latin typeface="Söhne"/>
              </a:rPr>
              <a:t>自動</a:t>
            </a:r>
            <a:r>
              <a:rPr lang="ja-JP" altLang="en-US" b="0" i="0">
                <a:solidFill>
                  <a:srgbClr val="3F6D89"/>
                </a:solidFill>
                <a:effectLst/>
                <a:latin typeface="Söhne"/>
              </a:rPr>
              <a:t>に</a:t>
            </a:r>
            <a:r>
              <a:rPr lang="ja-JP" altLang="en-US" b="0" i="0">
                <a:solidFill>
                  <a:srgbClr val="416E8A"/>
                </a:solidFill>
                <a:effectLst/>
                <a:latin typeface="Söhne"/>
              </a:rPr>
              <a:t>停止</a:t>
            </a:r>
            <a:r>
              <a:rPr lang="ja-JP" altLang="en-US" b="0" i="0">
                <a:effectLst/>
                <a:latin typeface="Söhne"/>
              </a:rPr>
              <a:t>すること</a:t>
            </a:r>
          </a:p>
          <a:p>
            <a:pPr>
              <a:lnSpc>
                <a:spcPct val="150000"/>
              </a:lnSpc>
            </a:pPr>
            <a:r>
              <a:rPr lang="ja-JP" altLang="en-US">
                <a:latin typeface="游ゴシック"/>
                <a:ea typeface="游ゴシック"/>
                <a:cs typeface="Arial"/>
              </a:rPr>
              <a:t>ユーザは寝ている間も心拍数が測られ、スプレッドシートに記録し続けられること</a:t>
            </a:r>
            <a:endParaRPr lang="ja-JP" altLang="en-US">
              <a:latin typeface="游ゴシック" panose="020B0400000000000000" pitchFamily="34" charset="-128"/>
              <a:ea typeface="游ゴシック" panose="020B0400000000000000" pitchFamily="34" charset="-128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ja-JP" altLang="en-US">
                <a:latin typeface="游ゴシック"/>
                <a:ea typeface="游ゴシック"/>
                <a:cs typeface="Arial"/>
              </a:rPr>
              <a:t>ユーザが睡眠中に起き上がったとき、心拍数の検知より部屋の照明が</a:t>
            </a:r>
            <a:r>
              <a:rPr lang="ja-JP" altLang="en-US">
                <a:solidFill>
                  <a:srgbClr val="416E8A"/>
                </a:solidFill>
                <a:latin typeface="游ゴシック"/>
                <a:ea typeface="游ゴシック"/>
                <a:cs typeface="Arial"/>
              </a:rPr>
              <a:t>自動に稼働</a:t>
            </a:r>
            <a:r>
              <a:rPr lang="ja-JP" altLang="en-US">
                <a:latin typeface="游ゴシック"/>
                <a:ea typeface="游ゴシック"/>
                <a:cs typeface="Arial"/>
              </a:rPr>
              <a:t>すること</a:t>
            </a:r>
            <a:endParaRPr lang="ja-JP" altLang="en-US">
              <a:latin typeface="游ゴシック" panose="020B0400000000000000" pitchFamily="34" charset="-128"/>
              <a:ea typeface="游ゴシック" panose="020B0400000000000000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917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6F12D0-694B-FE86-A89F-21B6208A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solidFill>
                  <a:srgbClr val="416E8A"/>
                </a:solidFill>
                <a:ea typeface="游ゴシック Light"/>
              </a:rPr>
              <a:t>想定する利用者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8367FB-C0D8-7724-A735-2351DA816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16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ea typeface="游ゴシック"/>
              </a:rPr>
              <a:t>照明、Apple Watchを利用する全ての人が対象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>
                <a:solidFill>
                  <a:srgbClr val="3F6D89"/>
                </a:solidFill>
                <a:ea typeface="游ゴシック"/>
              </a:rPr>
              <a:t>特に...</a:t>
            </a:r>
          </a:p>
          <a:p>
            <a:pPr>
              <a:lnSpc>
                <a:spcPct val="150000"/>
              </a:lnSpc>
            </a:pPr>
            <a:r>
              <a:rPr lang="ja-JP" altLang="en-US">
                <a:ea typeface="游ゴシック"/>
              </a:rPr>
              <a:t>電気をつけたまま寝てしまう人</a:t>
            </a:r>
          </a:p>
          <a:p>
            <a:pPr>
              <a:lnSpc>
                <a:spcPct val="150000"/>
              </a:lnSpc>
            </a:pPr>
            <a:r>
              <a:rPr lang="ja-JP" altLang="en-US">
                <a:ea typeface="游ゴシック"/>
              </a:rPr>
              <a:t>夜中にトイレに行くときに、明かりが欲しい人</a:t>
            </a:r>
          </a:p>
          <a:p>
            <a:endParaRPr lang="ja-JP" altLang="en-US">
              <a:ea typeface="游ゴシック"/>
            </a:endParaRPr>
          </a:p>
          <a:p>
            <a:pPr marL="0" indent="0">
              <a:buNone/>
            </a:pPr>
            <a:endParaRPr lang="ja-JP" altLang="en-US">
              <a:ea typeface="游ゴシック"/>
            </a:endParaRPr>
          </a:p>
          <a:p>
            <a:pPr marL="0" indent="0">
              <a:buNone/>
            </a:pPr>
            <a:endParaRPr lang="ja-JP" altLang="en-US">
              <a:ea typeface="游ゴシック"/>
            </a:endParaRPr>
          </a:p>
        </p:txBody>
      </p:sp>
      <p:pic>
        <p:nvPicPr>
          <p:cNvPr id="4" name="図 3" descr="テーブル, 座る, 皿 が含まれている画像&#10;&#10;説明は自動で生成されたものです">
            <a:extLst>
              <a:ext uri="{FF2B5EF4-FFF2-40B4-BE49-F238E27FC236}">
                <a16:creationId xmlns:a16="http://schemas.microsoft.com/office/drawing/2014/main" id="{5A64A2E1-3609-463F-BDEA-38BCA575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176" y="2909708"/>
            <a:ext cx="2504172" cy="19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7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C70C26-3A19-650C-719D-92503A6D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48" y="651641"/>
            <a:ext cx="10515600" cy="2342331"/>
          </a:xfrm>
        </p:spPr>
        <p:txBody>
          <a:bodyPr>
            <a:noAutofit/>
          </a:bodyPr>
          <a:lstStyle/>
          <a:p>
            <a:r>
              <a:rPr lang="en-US" altLang="ja-JP" sz="8800" b="1">
                <a:solidFill>
                  <a:srgbClr val="416E8A"/>
                </a:solidFill>
                <a:latin typeface="游ゴシック"/>
                <a:ea typeface="游ゴシック"/>
              </a:rPr>
              <a:t>2.</a:t>
            </a:r>
            <a:br>
              <a:rPr lang="en-US" altLang="ja-JP" sz="8800" b="1">
                <a:latin typeface="+mn-ea"/>
                <a:ea typeface="+mn-ea"/>
              </a:rPr>
            </a:br>
            <a:r>
              <a:rPr lang="ja-JP" altLang="en-US" sz="8800" b="1">
                <a:solidFill>
                  <a:srgbClr val="416E8A"/>
                </a:solidFill>
                <a:latin typeface="游ゴシック"/>
                <a:ea typeface="游ゴシック"/>
              </a:rPr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374131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7342AC0-4845-9435-4B8C-70AC8CDF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837" y="952200"/>
            <a:ext cx="2476800" cy="24768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219A34-D25E-EBD7-3A25-2514AB79F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6" y="334031"/>
            <a:ext cx="10515600" cy="1325563"/>
          </a:xfrm>
        </p:spPr>
        <p:txBody>
          <a:bodyPr/>
          <a:lstStyle/>
          <a:p>
            <a:r>
              <a:rPr kumimoji="1" lang="ja-JP" altLang="en-US" b="1">
                <a:solidFill>
                  <a:srgbClr val="416E8A"/>
                </a:solidFill>
                <a:ea typeface="游ゴシック Light"/>
              </a:rPr>
              <a:t>システム処理の流れ</a:t>
            </a:r>
            <a:endParaRPr kumimoji="1" lang="ja-JP" altLang="en-US" b="1">
              <a:solidFill>
                <a:schemeClr val="tx2">
                  <a:lumMod val="60000"/>
                  <a:lumOff val="40000"/>
                </a:schemeClr>
              </a:solidFill>
              <a:ea typeface="游ゴシック Light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AA93F0-E5B8-CAEA-0867-FB816BCE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00" y="4330233"/>
            <a:ext cx="1666184" cy="16661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EEE85CD-9C3D-3321-D87B-5F38B868E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079" y="1384752"/>
            <a:ext cx="2558469" cy="2010924"/>
          </a:xfrm>
          <a:prstGeom prst="rect">
            <a:avLst/>
          </a:prstGeom>
        </p:spPr>
      </p:pic>
      <p:pic>
        <p:nvPicPr>
          <p:cNvPr id="1026" name="Picture 2" descr="Apple Watch SE（第2世代、GPS + Cellularモデル）- 44mmスターライトアルミニウムケースとスターライトスポーツバンド  [整備済製品] - Apple（日本）">
            <a:extLst>
              <a:ext uri="{FF2B5EF4-FFF2-40B4-BE49-F238E27FC236}">
                <a16:creationId xmlns:a16="http://schemas.microsoft.com/office/drawing/2014/main" id="{6A008FC6-7C82-EF48-7B14-32A7B0D9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8" y="4147641"/>
            <a:ext cx="1940400" cy="19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D1AEA2-77BF-8344-A3E5-9BCF1508FE3E}"/>
              </a:ext>
            </a:extLst>
          </p:cNvPr>
          <p:cNvSpPr txBox="1"/>
          <p:nvPr/>
        </p:nvSpPr>
        <p:spPr>
          <a:xfrm>
            <a:off x="1940950" y="5565132"/>
            <a:ext cx="193653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游ゴシック"/>
              </a:rPr>
              <a:t>5</a:t>
            </a:r>
            <a:r>
              <a:rPr lang="ja-JP" altLang="en-US">
                <a:ea typeface="游ゴシック"/>
              </a:rPr>
              <a:t>分ごとに心拍数の情報を取得</a:t>
            </a:r>
            <a:endParaRPr kumimoji="1" lang="ja-JP" altLang="en-US">
              <a:ea typeface="游ゴシック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BE10714-ECF7-1290-B67B-A5B06294D236}"/>
              </a:ext>
            </a:extLst>
          </p:cNvPr>
          <p:cNvSpPr txBox="1"/>
          <p:nvPr/>
        </p:nvSpPr>
        <p:spPr>
          <a:xfrm>
            <a:off x="3820934" y="3507533"/>
            <a:ext cx="281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心拍数の平均を求め記録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0EF512D-1DCA-3174-13BD-82375A7F7CEE}"/>
              </a:ext>
            </a:extLst>
          </p:cNvPr>
          <p:cNvSpPr txBox="1"/>
          <p:nvPr/>
        </p:nvSpPr>
        <p:spPr>
          <a:xfrm>
            <a:off x="4899221" y="5565132"/>
            <a:ext cx="193653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>
                <a:ea typeface="游ゴシック"/>
              </a:rPr>
              <a:t>心拍数の情報</a:t>
            </a:r>
            <a:endParaRPr lang="ja-JP"/>
          </a:p>
          <a:p>
            <a:r>
              <a:rPr lang="ja-JP" altLang="en-US">
                <a:ea typeface="游ゴシック"/>
              </a:rPr>
              <a:t>を記録</a:t>
            </a:r>
            <a:endParaRPr lang="ja-JP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8975F295-0F48-8FB5-1FB8-91E10D72C985}"/>
              </a:ext>
            </a:extLst>
          </p:cNvPr>
          <p:cNvSpPr/>
          <p:nvPr/>
        </p:nvSpPr>
        <p:spPr>
          <a:xfrm rot="5400000">
            <a:off x="6202818" y="3597815"/>
            <a:ext cx="1163725" cy="301113"/>
          </a:xfrm>
          <a:prstGeom prst="rightArrow">
            <a:avLst/>
          </a:prstGeom>
          <a:solidFill>
            <a:srgbClr val="9DC1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7AEE69FD-7B45-44F3-91E5-7A212C62AB0A}"/>
              </a:ext>
            </a:extLst>
          </p:cNvPr>
          <p:cNvSpPr/>
          <p:nvPr/>
        </p:nvSpPr>
        <p:spPr>
          <a:xfrm>
            <a:off x="5093306" y="5004567"/>
            <a:ext cx="1382387" cy="301113"/>
          </a:xfrm>
          <a:prstGeom prst="rightArrow">
            <a:avLst/>
          </a:prstGeom>
          <a:solidFill>
            <a:srgbClr val="9DC1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D06E1D03-109F-80E4-E62F-B2D1D2DE1155}"/>
              </a:ext>
            </a:extLst>
          </p:cNvPr>
          <p:cNvSpPr/>
          <p:nvPr/>
        </p:nvSpPr>
        <p:spPr>
          <a:xfrm>
            <a:off x="2256780" y="5004567"/>
            <a:ext cx="1382387" cy="301113"/>
          </a:xfrm>
          <a:prstGeom prst="rightArrow">
            <a:avLst/>
          </a:prstGeom>
          <a:solidFill>
            <a:srgbClr val="9DC1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FEA84EAC-B07E-0E64-8C8C-062603006FBC}"/>
              </a:ext>
            </a:extLst>
          </p:cNvPr>
          <p:cNvSpPr/>
          <p:nvPr/>
        </p:nvSpPr>
        <p:spPr>
          <a:xfrm rot="16200000">
            <a:off x="6763227" y="3592048"/>
            <a:ext cx="1175255" cy="301113"/>
          </a:xfrm>
          <a:prstGeom prst="rightArrow">
            <a:avLst/>
          </a:prstGeom>
          <a:solidFill>
            <a:srgbClr val="9411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73CFE1-32CD-A425-23CB-00D561621A86}"/>
              </a:ext>
            </a:extLst>
          </p:cNvPr>
          <p:cNvSpPr txBox="1"/>
          <p:nvPr/>
        </p:nvSpPr>
        <p:spPr>
          <a:xfrm>
            <a:off x="7467803" y="3652566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寝落ち</a:t>
            </a:r>
            <a:r>
              <a:rPr kumimoji="1" lang="en-US" altLang="ja-JP"/>
              <a:t>/</a:t>
            </a:r>
            <a:r>
              <a:rPr lang="ja-JP" altLang="en-US"/>
              <a:t>覚醒を検出</a:t>
            </a:r>
            <a:endParaRPr kumimoji="1" lang="ja-JP" altLang="en-US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4725F781-57F4-1579-0420-A80CC30CE08B}"/>
              </a:ext>
            </a:extLst>
          </p:cNvPr>
          <p:cNvSpPr/>
          <p:nvPr/>
        </p:nvSpPr>
        <p:spPr>
          <a:xfrm>
            <a:off x="7990604" y="2077420"/>
            <a:ext cx="1291076" cy="272711"/>
          </a:xfrm>
          <a:prstGeom prst="rightArrow">
            <a:avLst/>
          </a:prstGeom>
          <a:solidFill>
            <a:srgbClr val="9411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5D76F91-DE2A-68E3-54CD-9D1CF6B9F29D}"/>
              </a:ext>
            </a:extLst>
          </p:cNvPr>
          <p:cNvSpPr txBox="1"/>
          <p:nvPr/>
        </p:nvSpPr>
        <p:spPr>
          <a:xfrm>
            <a:off x="8070251" y="16598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照明を操作</a:t>
            </a:r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1EDC19A6-A016-4E08-F006-4DAA51F4B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345" y="3806654"/>
            <a:ext cx="2575039" cy="257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1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DD75E-B667-824F-A7A5-60781954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b="1">
                <a:solidFill>
                  <a:srgbClr val="416E8A"/>
                </a:solidFill>
                <a:ea typeface="游ゴシック Light"/>
              </a:rPr>
              <a:t>必要モジュール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9B1AFD-6868-9F1B-E724-07D6043E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71" y="1690688"/>
            <a:ext cx="11522529" cy="49180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Apple Watch</a:t>
            </a:r>
            <a:r>
              <a:rPr lang="ja-JP" altLang="en-US"/>
              <a:t>からの</a:t>
            </a:r>
            <a:r>
              <a:rPr lang="ja-JP" altLang="en-US">
                <a:solidFill>
                  <a:srgbClr val="3F6D89"/>
                </a:solidFill>
              </a:rPr>
              <a:t>データ取得用</a:t>
            </a:r>
            <a:r>
              <a:rPr lang="ja-JP" altLang="en-US"/>
              <a:t>プログラム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Apple</a:t>
            </a:r>
            <a:r>
              <a:rPr lang="ja-JP" altLang="en-US"/>
              <a:t> </a:t>
            </a:r>
            <a:r>
              <a:rPr lang="en-US" altLang="ja-JP" dirty="0"/>
              <a:t>Watch</a:t>
            </a:r>
            <a:r>
              <a:rPr lang="ja-JP" altLang="en-US"/>
              <a:t>から取得したデータを</a:t>
            </a:r>
            <a:r>
              <a:rPr lang="ja-JP" altLang="en-US">
                <a:solidFill>
                  <a:schemeClr val="tx2"/>
                </a:solidFill>
              </a:rPr>
              <a:t>アプリケーションに表示</a:t>
            </a:r>
            <a:r>
              <a:rPr lang="ja-JP" altLang="en-US"/>
              <a:t>するプログラム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Apple Watch</a:t>
            </a:r>
            <a:r>
              <a:rPr lang="ja-JP" altLang="en-US"/>
              <a:t>から取得したデータを</a:t>
            </a:r>
            <a:r>
              <a:rPr lang="ja-JP" altLang="en-US">
                <a:solidFill>
                  <a:schemeClr val="tx2"/>
                </a:solidFill>
              </a:rPr>
              <a:t>スプレッドシートに送信</a:t>
            </a:r>
            <a:r>
              <a:rPr lang="ja-JP" altLang="en-US"/>
              <a:t>するプログラム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スプレッドシート</a:t>
            </a:r>
            <a:r>
              <a:rPr lang="ja-JP" altLang="en-US">
                <a:solidFill>
                  <a:schemeClr val="tx2"/>
                </a:solidFill>
              </a:rPr>
              <a:t>読み込み</a:t>
            </a:r>
            <a:r>
              <a:rPr lang="ja-JP" altLang="en-US"/>
              <a:t>プログラム 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心拍数の</a:t>
            </a:r>
            <a:r>
              <a:rPr lang="ja-JP" altLang="en-US">
                <a:solidFill>
                  <a:schemeClr val="tx2"/>
                </a:solidFill>
              </a:rPr>
              <a:t>平均</a:t>
            </a:r>
            <a:r>
              <a:rPr lang="ja-JP" altLang="en-US"/>
              <a:t>を計算し記録するプログラム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Remo3</a:t>
            </a:r>
            <a:r>
              <a:rPr lang="ja-JP" altLang="en-US"/>
              <a:t>からの</a:t>
            </a:r>
            <a:r>
              <a:rPr lang="ja-JP" altLang="en-US">
                <a:solidFill>
                  <a:schemeClr val="tx2"/>
                </a:solidFill>
              </a:rPr>
              <a:t>データ取得用</a:t>
            </a:r>
            <a:r>
              <a:rPr lang="ja-JP" altLang="en-US"/>
              <a:t>プログラム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Remo3</a:t>
            </a:r>
            <a:r>
              <a:rPr lang="ja-JP" altLang="en-US"/>
              <a:t>から家電への</a:t>
            </a:r>
            <a:r>
              <a:rPr lang="ja-JP" altLang="en-US">
                <a:solidFill>
                  <a:schemeClr val="tx2"/>
                </a:solidFill>
              </a:rPr>
              <a:t>命令用</a:t>
            </a:r>
            <a:r>
              <a:rPr lang="ja-JP" altLang="en-US"/>
              <a:t>プログラム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睡眠</a:t>
            </a:r>
            <a:r>
              <a:rPr lang="en-US" altLang="ja-JP" dirty="0"/>
              <a:t>/</a:t>
            </a:r>
            <a:r>
              <a:rPr lang="ja-JP" altLang="en-US"/>
              <a:t>覚醒</a:t>
            </a:r>
            <a:r>
              <a:rPr lang="ja-JP" altLang="en-US">
                <a:solidFill>
                  <a:schemeClr val="tx2"/>
                </a:solidFill>
              </a:rPr>
              <a:t>検知</a:t>
            </a:r>
            <a:r>
              <a:rPr lang="ja-JP" altLang="en-US"/>
              <a:t>プログラム</a:t>
            </a:r>
            <a:endParaRPr lang="en-US" altLang="ja-JP" dirty="0"/>
          </a:p>
          <a:p>
            <a:pPr>
              <a:lnSpc>
                <a:spcPct val="150000"/>
              </a:lnSpc>
            </a:pPr>
            <a:endParaRPr lang="en-US" altLang="ja-JP" dirty="0"/>
          </a:p>
          <a:p>
            <a:endParaRPr kumimoji="1" lang="ja-JP" altLang="en-US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115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37D691-8A41-64E9-E7D2-B77D2F31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solidFill>
                  <a:srgbClr val="416E8A"/>
                </a:solidFill>
                <a:latin typeface="+mn-ea"/>
                <a:ea typeface="+mn-ea"/>
              </a:rPr>
              <a:t>計画・分担</a:t>
            </a:r>
            <a:endParaRPr kumimoji="1" lang="ja-JP" altLang="en-US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8824B465-75AD-9F7F-6D63-A8526E37F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86337"/>
              </p:ext>
            </p:extLst>
          </p:nvPr>
        </p:nvGraphicFramePr>
        <p:xfrm>
          <a:off x="307181" y="1690688"/>
          <a:ext cx="11577638" cy="459876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92667">
                  <a:extLst>
                    <a:ext uri="{9D8B030D-6E8A-4147-A177-3AD203B41FA5}">
                      <a16:colId xmlns:a16="http://schemas.microsoft.com/office/drawing/2014/main" val="85665890"/>
                    </a:ext>
                  </a:extLst>
                </a:gridCol>
                <a:gridCol w="3888581">
                  <a:extLst>
                    <a:ext uri="{9D8B030D-6E8A-4147-A177-3AD203B41FA5}">
                      <a16:colId xmlns:a16="http://schemas.microsoft.com/office/drawing/2014/main" val="1450390658"/>
                    </a:ext>
                  </a:extLst>
                </a:gridCol>
                <a:gridCol w="1255599">
                  <a:extLst>
                    <a:ext uri="{9D8B030D-6E8A-4147-A177-3AD203B41FA5}">
                      <a16:colId xmlns:a16="http://schemas.microsoft.com/office/drawing/2014/main" val="3453516195"/>
                    </a:ext>
                  </a:extLst>
                </a:gridCol>
                <a:gridCol w="3705099">
                  <a:extLst>
                    <a:ext uri="{9D8B030D-6E8A-4147-A177-3AD203B41FA5}">
                      <a16:colId xmlns:a16="http://schemas.microsoft.com/office/drawing/2014/main" val="1143044017"/>
                    </a:ext>
                  </a:extLst>
                </a:gridCol>
                <a:gridCol w="1535692">
                  <a:extLst>
                    <a:ext uri="{9D8B030D-6E8A-4147-A177-3AD203B41FA5}">
                      <a16:colId xmlns:a16="http://schemas.microsoft.com/office/drawing/2014/main" val="1158986897"/>
                    </a:ext>
                  </a:extLst>
                </a:gridCol>
              </a:tblGrid>
              <a:tr h="642036">
                <a:tc>
                  <a:txBody>
                    <a:bodyPr/>
                    <a:lstStyle/>
                    <a:p>
                      <a:pPr algn="l"/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kumimoji="1" lang="en-US" altLang="ja-JP" dirty="0"/>
                        <a:t>iOS</a:t>
                      </a:r>
                      <a:r>
                        <a:rPr kumimoji="1" lang="ja-JP" altLang="en-US"/>
                        <a:t>側タスク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kumimoji="1" lang="en-US" altLang="ja-JP" dirty="0"/>
                        <a:t>iOS</a:t>
                      </a:r>
                      <a:r>
                        <a:rPr kumimoji="1" lang="ja-JP" altLang="en-US"/>
                        <a:t>担当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kumimoji="1" lang="en-US" altLang="ja-JP" dirty="0"/>
                        <a:t>Remo</a:t>
                      </a:r>
                      <a:r>
                        <a:rPr kumimoji="1" lang="ja-JP" altLang="en-US"/>
                        <a:t>側タスク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kumimoji="1" lang="en-US" altLang="ja-JP" dirty="0"/>
                        <a:t>Remo</a:t>
                      </a:r>
                      <a:r>
                        <a:rPr kumimoji="1" lang="ja-JP" altLang="en-US"/>
                        <a:t>側担当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149813"/>
                  </a:ext>
                </a:extLst>
              </a:tr>
              <a:tr h="583202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5/1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要求仕様・設計の見直し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全員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/>
                        <a:t>要求仕様・設計の見直し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全員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83287"/>
                  </a:ext>
                </a:extLst>
              </a:tr>
              <a:tr h="976559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5/8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Apple HealthKit</a:t>
                      </a:r>
                      <a:r>
                        <a:rPr kumimoji="1" lang="ja-JP" altLang="en-US"/>
                        <a:t>から心拍数を受け取るモジュール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インキ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寝落ちを検出するシステム</a:t>
                      </a:r>
                      <a:r>
                        <a:rPr kumimoji="1" lang="en-US" altLang="ja-JP" dirty="0"/>
                        <a:t>;</a:t>
                      </a:r>
                    </a:p>
                    <a:p>
                      <a:pPr algn="l"/>
                      <a:r>
                        <a:rPr kumimoji="1" lang="ja-JP" altLang="en-US"/>
                        <a:t>夜中に起きたときの部屋の照明を明るくするシステム</a:t>
                      </a:r>
                      <a:r>
                        <a:rPr kumimoji="1" lang="en-US" altLang="ja-JP" dirty="0"/>
                        <a:t>;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久我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1205"/>
                  </a:ext>
                </a:extLst>
              </a:tr>
              <a:tr h="1231222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5/15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アプリのインターフェースの実装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インキ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寝落ちを検出して照明を消せるかのテスト</a:t>
                      </a:r>
                      <a:r>
                        <a:rPr kumimoji="1" lang="en-US" altLang="ja-JP" dirty="0"/>
                        <a:t>;</a:t>
                      </a:r>
                    </a:p>
                    <a:p>
                      <a:pPr algn="l"/>
                      <a:r>
                        <a:rPr kumimoji="1" lang="ja-JP" altLang="en-US"/>
                        <a:t>起きたときの照明をつけれるかのテスト</a:t>
                      </a:r>
                      <a:r>
                        <a:rPr kumimoji="1" lang="en-US" altLang="ja-JP" dirty="0"/>
                        <a:t>;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橋本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163224"/>
                  </a:ext>
                </a:extLst>
              </a:tr>
              <a:tr h="775118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5/22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受け取った心拍数をスプレッドシートに記録するモジュール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清水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/>
                        <a:t>成果発表資料作成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全員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32122"/>
                  </a:ext>
                </a:extLst>
              </a:tr>
              <a:tr h="390624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5/28</a:t>
                      </a:r>
                      <a:r>
                        <a:rPr kumimoji="1" lang="ja-JP" altLang="en-US"/>
                        <a:t>まで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結合後のテスト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/>
                        <a:t>全員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753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5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{4ACB0EB4-E813-AC4A-945F-6BD9DE76B7F6}tf16401369</Template>
  <TotalTime>11</TotalTime>
  <Words>652</Words>
  <Application>Microsoft Office PowerPoint</Application>
  <PresentationFormat>ワイド画面</PresentationFormat>
  <Paragraphs>124</Paragraphs>
  <Slides>17</Slides>
  <Notes>7</Notes>
  <HiddenSlides>0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8" baseType="lpstr">
      <vt:lpstr>Office テーマ</vt:lpstr>
      <vt:lpstr>成果発表</vt:lpstr>
      <vt:lpstr>1.</vt:lpstr>
      <vt:lpstr>PowerPoint プレゼンテーション</vt:lpstr>
      <vt:lpstr>仕様</vt:lpstr>
      <vt:lpstr>想定する利用者</vt:lpstr>
      <vt:lpstr>2. 設計</vt:lpstr>
      <vt:lpstr>システム処理の流れ</vt:lpstr>
      <vt:lpstr>必要モジュール</vt:lpstr>
      <vt:lpstr>計画・分担</vt:lpstr>
      <vt:lpstr>3. スケジュール管理</vt:lpstr>
      <vt:lpstr>要求仕様や設計に基づいた開発</vt:lpstr>
      <vt:lpstr>スケジュール管理</vt:lpstr>
      <vt:lpstr>4. 感想</vt:lpstr>
      <vt:lpstr>5. デモンストレーション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成果発表</dc:title>
  <dc:creator>ＬＵＯ Ｙｉｎｑｉ(is0755ei)</dc:creator>
  <cp:lastModifiedBy>久我 伊知郎(is0722hv)</cp:lastModifiedBy>
  <cp:revision>41</cp:revision>
  <dcterms:created xsi:type="dcterms:W3CDTF">2024-05-22T06:35:47Z</dcterms:created>
  <dcterms:modified xsi:type="dcterms:W3CDTF">2024-05-29T02:58:03Z</dcterms:modified>
</cp:coreProperties>
</file>